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Bobby Jones" panose="020B0604020202020204" charset="0"/>
      <p:regular r:id="rId17"/>
    </p:embeddedFont>
    <p:embeddedFont>
      <p:font typeface="Livvic" pitchFamily="2" charset="0"/>
      <p:regular r:id="rId18"/>
    </p:embeddedFont>
    <p:embeddedFont>
      <p:font typeface="Livvic Bold"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0" d="100"/>
          <a:sy n="50" d="100"/>
        </p:scale>
        <p:origin x="874"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www.nccs.nasa.gov/services/climate-data-services" TargetMode="External"/><Relationship Id="rId2" Type="http://schemas.openxmlformats.org/officeDocument/2006/relationships/hyperlink" Target="https://science.nasa.gov/climate-change/" TargetMode="External"/><Relationship Id="rId1" Type="http://schemas.openxmlformats.org/officeDocument/2006/relationships/slideLayout" Target="../slideLayouts/slideLayout7.xml"/><Relationship Id="rId6" Type="http://schemas.openxmlformats.org/officeDocument/2006/relationships/hyperlink" Target="https://medium.com/pythons-gurus/using-geopandas-for-geospatial-time-series-visualizations-5f055f509316" TargetMode="External"/><Relationship Id="rId5" Type="http://schemas.openxmlformats.org/officeDocument/2006/relationships/hyperlink" Target="https://www.sciencedirect.com/science/article/pii/S0360132321000160" TargetMode="External"/><Relationship Id="rId4" Type="http://schemas.openxmlformats.org/officeDocument/2006/relationships/hyperlink" Target="https://medium.com/@sebastienwebdev/forecasting-weather-patterns-with-lstm-a-python-guide-without-dates-433f0356136c"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77" b="-777"/>
            </a:stretch>
          </a:blipFill>
        </p:spPr>
        <p:txBody>
          <a:bodyPr/>
          <a:lstStyle/>
          <a:p>
            <a:endParaRPr lang="en-US"/>
          </a:p>
        </p:txBody>
      </p:sp>
      <p:grpSp>
        <p:nvGrpSpPr>
          <p:cNvPr id="3" name="Group 3"/>
          <p:cNvGrpSpPr/>
          <p:nvPr/>
        </p:nvGrpSpPr>
        <p:grpSpPr>
          <a:xfrm>
            <a:off x="-457665" y="-170095"/>
            <a:ext cx="9317532" cy="10711683"/>
            <a:chOff x="0" y="0"/>
            <a:chExt cx="2454000" cy="2821184"/>
          </a:xfrm>
        </p:grpSpPr>
        <p:sp>
          <p:nvSpPr>
            <p:cNvPr id="4" name="Freeform 4"/>
            <p:cNvSpPr/>
            <p:nvPr/>
          </p:nvSpPr>
          <p:spPr>
            <a:xfrm>
              <a:off x="0" y="0"/>
              <a:ext cx="2454000" cy="2821184"/>
            </a:xfrm>
            <a:custGeom>
              <a:avLst/>
              <a:gdLst/>
              <a:ahLst/>
              <a:cxnLst/>
              <a:rect l="l" t="t" r="r" b="b"/>
              <a:pathLst>
                <a:path w="2454000" h="2821184">
                  <a:moveTo>
                    <a:pt x="0" y="0"/>
                  </a:moveTo>
                  <a:lnTo>
                    <a:pt x="2454000" y="0"/>
                  </a:lnTo>
                  <a:lnTo>
                    <a:pt x="2454000" y="2821184"/>
                  </a:lnTo>
                  <a:lnTo>
                    <a:pt x="0" y="2821184"/>
                  </a:lnTo>
                  <a:close/>
                </a:path>
              </a:pathLst>
            </a:custGeom>
            <a:solidFill>
              <a:srgbClr val="093362">
                <a:alpha val="80000"/>
              </a:srgbClr>
            </a:solidFill>
          </p:spPr>
          <p:txBody>
            <a:bodyPr/>
            <a:lstStyle/>
            <a:p>
              <a:endParaRPr lang="en-US"/>
            </a:p>
          </p:txBody>
        </p:sp>
        <p:sp>
          <p:nvSpPr>
            <p:cNvPr id="5" name="TextBox 5"/>
            <p:cNvSpPr txBox="1"/>
            <p:nvPr/>
          </p:nvSpPr>
          <p:spPr>
            <a:xfrm>
              <a:off x="0" y="-47625"/>
              <a:ext cx="2454000" cy="2868809"/>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298690" y="1618278"/>
            <a:ext cx="6289316" cy="1839625"/>
          </a:xfrm>
          <a:custGeom>
            <a:avLst/>
            <a:gdLst/>
            <a:ahLst/>
            <a:cxnLst/>
            <a:rect l="l" t="t" r="r" b="b"/>
            <a:pathLst>
              <a:path w="6289316" h="1839625">
                <a:moveTo>
                  <a:pt x="0" y="0"/>
                </a:moveTo>
                <a:lnTo>
                  <a:pt x="6289316" y="0"/>
                </a:lnTo>
                <a:lnTo>
                  <a:pt x="6289316" y="1839624"/>
                </a:lnTo>
                <a:lnTo>
                  <a:pt x="0" y="18396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1028700" y="3591252"/>
            <a:ext cx="6829296" cy="3298925"/>
          </a:xfrm>
          <a:prstGeom prst="rect">
            <a:avLst/>
          </a:prstGeom>
        </p:spPr>
        <p:txBody>
          <a:bodyPr lIns="0" tIns="0" rIns="0" bIns="0" rtlCol="0" anchor="t">
            <a:spAutoFit/>
          </a:bodyPr>
          <a:lstStyle/>
          <a:p>
            <a:pPr algn="ctr">
              <a:lnSpc>
                <a:spcPts val="6434"/>
              </a:lnSpc>
            </a:pPr>
            <a:r>
              <a:rPr lang="en-US" sz="6633">
                <a:solidFill>
                  <a:srgbClr val="FFFFFF"/>
                </a:solidFill>
                <a:latin typeface="Bobby Jones"/>
                <a:ea typeface="Bobby Jones"/>
                <a:cs typeface="Bobby Jones"/>
                <a:sym typeface="Bobby Jones"/>
              </a:rPr>
              <a:t>ENVIRONMENTAL DATA ANALYSIS FOR CLIMATE CHANGE PREDICTION</a:t>
            </a:r>
          </a:p>
        </p:txBody>
      </p:sp>
      <p:sp>
        <p:nvSpPr>
          <p:cNvPr id="8" name="TextBox 8"/>
          <p:cNvSpPr txBox="1"/>
          <p:nvPr/>
        </p:nvSpPr>
        <p:spPr>
          <a:xfrm>
            <a:off x="1028700" y="7945691"/>
            <a:ext cx="6829296" cy="774421"/>
          </a:xfrm>
          <a:prstGeom prst="rect">
            <a:avLst/>
          </a:prstGeom>
        </p:spPr>
        <p:txBody>
          <a:bodyPr lIns="0" tIns="0" rIns="0" bIns="0" rtlCol="0" anchor="t">
            <a:spAutoFit/>
          </a:bodyPr>
          <a:lstStyle/>
          <a:p>
            <a:pPr algn="ctr">
              <a:lnSpc>
                <a:spcPts val="2942"/>
              </a:lnSpc>
            </a:pPr>
            <a:r>
              <a:rPr lang="en-US" sz="3033">
                <a:solidFill>
                  <a:srgbClr val="FFFFFF"/>
                </a:solidFill>
                <a:latin typeface="Bobby Jones"/>
                <a:ea typeface="Bobby Jones"/>
                <a:cs typeface="Bobby Jones"/>
                <a:sym typeface="Bobby Jones"/>
              </a:rPr>
              <a:t>TEAM MEMBERS: MILIND, HARSH, AYUSH, BHARAT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93362"/>
        </a:solidFill>
        <a:effectLst/>
      </p:bgPr>
    </p:bg>
    <p:spTree>
      <p:nvGrpSpPr>
        <p:cNvPr id="1" name=""/>
        <p:cNvGrpSpPr/>
        <p:nvPr/>
      </p:nvGrpSpPr>
      <p:grpSpPr>
        <a:xfrm>
          <a:off x="0" y="0"/>
          <a:ext cx="0" cy="0"/>
          <a:chOff x="0" y="0"/>
          <a:chExt cx="0" cy="0"/>
        </a:xfrm>
      </p:grpSpPr>
      <p:sp>
        <p:nvSpPr>
          <p:cNvPr id="2" name="Freeform 2"/>
          <p:cNvSpPr/>
          <p:nvPr/>
        </p:nvSpPr>
        <p:spPr>
          <a:xfrm>
            <a:off x="9904278" y="2550910"/>
            <a:ext cx="7355022" cy="5435684"/>
          </a:xfrm>
          <a:custGeom>
            <a:avLst/>
            <a:gdLst/>
            <a:ahLst/>
            <a:cxnLst/>
            <a:rect l="l" t="t" r="r" b="b"/>
            <a:pathLst>
              <a:path w="7355022" h="5435684">
                <a:moveTo>
                  <a:pt x="0" y="0"/>
                </a:moveTo>
                <a:lnTo>
                  <a:pt x="7355022" y="0"/>
                </a:lnTo>
                <a:lnTo>
                  <a:pt x="7355022" y="5435683"/>
                </a:lnTo>
                <a:lnTo>
                  <a:pt x="0" y="5435683"/>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965330" y="2095209"/>
            <a:ext cx="7707511" cy="6915149"/>
          </a:xfrm>
          <a:prstGeom prst="rect">
            <a:avLst/>
          </a:prstGeom>
        </p:spPr>
        <p:txBody>
          <a:bodyPr lIns="0" tIns="0" rIns="0" bIns="0" rtlCol="0" anchor="t">
            <a:spAutoFit/>
          </a:bodyPr>
          <a:lstStyle/>
          <a:p>
            <a:pPr marL="0" lvl="1" indent="0" algn="just">
              <a:lnSpc>
                <a:spcPts val="4200"/>
              </a:lnSpc>
              <a:spcBef>
                <a:spcPct val="0"/>
              </a:spcBef>
            </a:pPr>
            <a:r>
              <a:rPr lang="en-US" sz="3000">
                <a:solidFill>
                  <a:srgbClr val="FFFFFF"/>
                </a:solidFill>
                <a:latin typeface="Livvic"/>
                <a:ea typeface="Livvic"/>
                <a:cs typeface="Livvic"/>
                <a:sym typeface="Livvic"/>
              </a:rPr>
              <a:t>In machine learning, when evaluating a model, "</a:t>
            </a:r>
            <a:r>
              <a:rPr lang="en-US" sz="3000" b="1">
                <a:solidFill>
                  <a:srgbClr val="FFFFFF"/>
                </a:solidFill>
                <a:latin typeface="Livvic Bold"/>
                <a:ea typeface="Livvic Bold"/>
                <a:cs typeface="Livvic Bold"/>
                <a:sym typeface="Livvic Bold"/>
              </a:rPr>
              <a:t>MSE</a:t>
            </a:r>
            <a:r>
              <a:rPr lang="en-US" sz="3000">
                <a:solidFill>
                  <a:srgbClr val="FFFFFF"/>
                </a:solidFill>
                <a:latin typeface="Livvic"/>
                <a:ea typeface="Livvic"/>
                <a:cs typeface="Livvic"/>
                <a:sym typeface="Livvic"/>
              </a:rPr>
              <a:t>" (Mean Squared Error), "</a:t>
            </a:r>
            <a:r>
              <a:rPr lang="en-US" sz="3000" b="1">
                <a:solidFill>
                  <a:srgbClr val="FFFFFF"/>
                </a:solidFill>
                <a:latin typeface="Livvic Bold"/>
                <a:ea typeface="Livvic Bold"/>
                <a:cs typeface="Livvic Bold"/>
                <a:sym typeface="Livvic Bold"/>
              </a:rPr>
              <a:t>MAE</a:t>
            </a:r>
            <a:r>
              <a:rPr lang="en-US" sz="3000">
                <a:solidFill>
                  <a:srgbClr val="FFFFFF"/>
                </a:solidFill>
                <a:latin typeface="Livvic"/>
                <a:ea typeface="Livvic"/>
                <a:cs typeface="Livvic"/>
                <a:sym typeface="Livvic"/>
              </a:rPr>
              <a:t>" (Mean Absolute Error), and "</a:t>
            </a:r>
            <a:r>
              <a:rPr lang="en-US" sz="3000" b="1">
                <a:solidFill>
                  <a:srgbClr val="FFFFFF"/>
                </a:solidFill>
                <a:latin typeface="Livvic Bold"/>
                <a:ea typeface="Livvic Bold"/>
                <a:cs typeface="Livvic Bold"/>
                <a:sym typeface="Livvic Bold"/>
              </a:rPr>
              <a:t>Accuracy</a:t>
            </a:r>
            <a:r>
              <a:rPr lang="en-US" sz="3000">
                <a:solidFill>
                  <a:srgbClr val="FFFFFF"/>
                </a:solidFill>
                <a:latin typeface="Livvic"/>
                <a:ea typeface="Livvic"/>
                <a:cs typeface="Livvic"/>
                <a:sym typeface="Livvic"/>
              </a:rPr>
              <a:t>" are common metrics used to assess its performance, with MSE and MAE primarily used for regression tasks, while accuracy is typically used for classification problems; MSE measures the average squared difference between predicted and actual values, MAE measures the average absolute difference, and accuracy represents the proportion of correct predictions made by the model</a:t>
            </a:r>
          </a:p>
        </p:txBody>
      </p:sp>
      <p:sp>
        <p:nvSpPr>
          <p:cNvPr id="4" name="TextBox 4"/>
          <p:cNvSpPr txBox="1"/>
          <p:nvPr/>
        </p:nvSpPr>
        <p:spPr>
          <a:xfrm>
            <a:off x="1028700" y="1114425"/>
            <a:ext cx="7580770" cy="639617"/>
          </a:xfrm>
          <a:prstGeom prst="rect">
            <a:avLst/>
          </a:prstGeom>
        </p:spPr>
        <p:txBody>
          <a:bodyPr lIns="0" tIns="0" rIns="0" bIns="0" rtlCol="0" anchor="t">
            <a:spAutoFit/>
          </a:bodyPr>
          <a:lstStyle/>
          <a:p>
            <a:pPr algn="ctr">
              <a:lnSpc>
                <a:spcPts val="4844"/>
              </a:lnSpc>
            </a:pPr>
            <a:r>
              <a:rPr lang="en-US" sz="4796">
                <a:solidFill>
                  <a:srgbClr val="FFFFFF"/>
                </a:solidFill>
                <a:latin typeface="Bobby Jones"/>
                <a:ea typeface="Bobby Jones"/>
                <a:cs typeface="Bobby Jones"/>
                <a:sym typeface="Bobby Jones"/>
              </a:rPr>
              <a:t>MODEL EVALUATION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75411" y="-344001"/>
            <a:ext cx="19038822" cy="5487501"/>
            <a:chOff x="0" y="0"/>
            <a:chExt cx="5014340" cy="1445268"/>
          </a:xfrm>
        </p:grpSpPr>
        <p:sp>
          <p:nvSpPr>
            <p:cNvPr id="3" name="Freeform 3"/>
            <p:cNvSpPr/>
            <p:nvPr/>
          </p:nvSpPr>
          <p:spPr>
            <a:xfrm>
              <a:off x="0" y="0"/>
              <a:ext cx="5014340" cy="1445268"/>
            </a:xfrm>
            <a:custGeom>
              <a:avLst/>
              <a:gdLst/>
              <a:ahLst/>
              <a:cxnLst/>
              <a:rect l="l" t="t" r="r" b="b"/>
              <a:pathLst>
                <a:path w="5014340" h="1445268">
                  <a:moveTo>
                    <a:pt x="0" y="0"/>
                  </a:moveTo>
                  <a:lnTo>
                    <a:pt x="5014340" y="0"/>
                  </a:lnTo>
                  <a:lnTo>
                    <a:pt x="5014340" y="1445268"/>
                  </a:lnTo>
                  <a:lnTo>
                    <a:pt x="0" y="1445268"/>
                  </a:lnTo>
                  <a:close/>
                </a:path>
              </a:pathLst>
            </a:custGeom>
            <a:solidFill>
              <a:srgbClr val="093362"/>
            </a:solidFill>
          </p:spPr>
          <p:txBody>
            <a:bodyPr/>
            <a:lstStyle/>
            <a:p>
              <a:endParaRPr lang="en-US"/>
            </a:p>
          </p:txBody>
        </p:sp>
        <p:sp>
          <p:nvSpPr>
            <p:cNvPr id="4" name="TextBox 4"/>
            <p:cNvSpPr txBox="1"/>
            <p:nvPr/>
          </p:nvSpPr>
          <p:spPr>
            <a:xfrm>
              <a:off x="0" y="-28575"/>
              <a:ext cx="5014340" cy="1473843"/>
            </a:xfrm>
            <a:prstGeom prst="rect">
              <a:avLst/>
            </a:prstGeom>
          </p:spPr>
          <p:txBody>
            <a:bodyPr lIns="50800" tIns="50800" rIns="50800" bIns="50800" rtlCol="0" anchor="ctr"/>
            <a:lstStyle/>
            <a:p>
              <a:pPr algn="ctr">
                <a:lnSpc>
                  <a:spcPts val="2100"/>
                </a:lnSpc>
              </a:pPr>
              <a:endParaRPr/>
            </a:p>
          </p:txBody>
        </p:sp>
      </p:grpSp>
      <p:sp>
        <p:nvSpPr>
          <p:cNvPr id="5" name="AutoShape 5"/>
          <p:cNvSpPr/>
          <p:nvPr/>
        </p:nvSpPr>
        <p:spPr>
          <a:xfrm>
            <a:off x="1028700" y="9637408"/>
            <a:ext cx="16230600" cy="0"/>
          </a:xfrm>
          <a:prstGeom prst="line">
            <a:avLst/>
          </a:prstGeom>
          <a:ln w="9525" cap="flat">
            <a:solidFill>
              <a:srgbClr val="093362"/>
            </a:solidFill>
            <a:prstDash val="solid"/>
            <a:headEnd type="none" w="sm" len="sm"/>
            <a:tailEnd type="none" w="sm" len="sm"/>
          </a:ln>
        </p:spPr>
        <p:txBody>
          <a:bodyPr/>
          <a:lstStyle/>
          <a:p>
            <a:endParaRPr lang="en-US"/>
          </a:p>
        </p:txBody>
      </p:sp>
      <p:grpSp>
        <p:nvGrpSpPr>
          <p:cNvPr id="6" name="Group 6"/>
          <p:cNvGrpSpPr/>
          <p:nvPr/>
        </p:nvGrpSpPr>
        <p:grpSpPr>
          <a:xfrm>
            <a:off x="2100345" y="1042987"/>
            <a:ext cx="14087310" cy="2773493"/>
            <a:chOff x="0" y="19050"/>
            <a:chExt cx="18783080" cy="3697991"/>
          </a:xfrm>
        </p:grpSpPr>
        <p:sp>
          <p:nvSpPr>
            <p:cNvPr id="7" name="TextBox 7"/>
            <p:cNvSpPr txBox="1"/>
            <p:nvPr/>
          </p:nvSpPr>
          <p:spPr>
            <a:xfrm>
              <a:off x="0" y="19050"/>
              <a:ext cx="18783080" cy="701639"/>
            </a:xfrm>
            <a:prstGeom prst="rect">
              <a:avLst/>
            </a:prstGeom>
          </p:spPr>
          <p:txBody>
            <a:bodyPr lIns="0" tIns="0" rIns="0" bIns="0" rtlCol="0" anchor="t">
              <a:spAutoFit/>
            </a:bodyPr>
            <a:lstStyle/>
            <a:p>
              <a:pPr marL="0" lvl="0" indent="0" algn="ctr">
                <a:lnSpc>
                  <a:spcPts val="3916"/>
                </a:lnSpc>
              </a:pPr>
              <a:r>
                <a:rPr lang="en-US" sz="3560">
                  <a:solidFill>
                    <a:srgbClr val="FFFFFF"/>
                  </a:solidFill>
                  <a:latin typeface="Bobby Jones"/>
                  <a:ea typeface="Bobby Jones"/>
                  <a:cs typeface="Bobby Jones"/>
                  <a:sym typeface="Bobby Jones"/>
                </a:rPr>
                <a:t>RESULTS &amp; VISUALIZATION</a:t>
              </a:r>
            </a:p>
          </p:txBody>
        </p:sp>
        <p:sp>
          <p:nvSpPr>
            <p:cNvPr id="8" name="TextBox 8"/>
            <p:cNvSpPr txBox="1"/>
            <p:nvPr/>
          </p:nvSpPr>
          <p:spPr>
            <a:xfrm>
              <a:off x="0" y="863353"/>
              <a:ext cx="18783080" cy="2853688"/>
            </a:xfrm>
            <a:prstGeom prst="rect">
              <a:avLst/>
            </a:prstGeom>
          </p:spPr>
          <p:txBody>
            <a:bodyPr lIns="0" tIns="0" rIns="0" bIns="0" rtlCol="0" anchor="t">
              <a:spAutoFit/>
            </a:bodyPr>
            <a:lstStyle/>
            <a:p>
              <a:pPr marL="0" lvl="0" indent="0" algn="ctr">
                <a:lnSpc>
                  <a:spcPts val="3386"/>
                </a:lnSpc>
              </a:pPr>
              <a:r>
                <a:rPr lang="en-US" sz="2257" dirty="0">
                  <a:solidFill>
                    <a:srgbClr val="FFFFFF"/>
                  </a:solidFill>
                  <a:latin typeface="Livvic"/>
                  <a:ea typeface="Livvic"/>
                  <a:cs typeface="Livvic"/>
                  <a:sym typeface="Livvic"/>
                </a:rPr>
                <a:t>LSTM model has effectively captured weather trends, closely aligned predictions with actual temperatures, particularly for long-term variations. While it performed well overall, it may struggle with rapid fluctuations. The overlap between forecasts and actual data indicates good training. Overall, the model demonstrated promising results but requires further validation to ensure generalization and robustness for real-world applications.</a:t>
              </a:r>
            </a:p>
          </p:txBody>
        </p:sp>
      </p:grpSp>
      <p:sp>
        <p:nvSpPr>
          <p:cNvPr id="9" name="Freeform 9"/>
          <p:cNvSpPr/>
          <p:nvPr/>
        </p:nvSpPr>
        <p:spPr>
          <a:xfrm>
            <a:off x="3223737" y="4021831"/>
            <a:ext cx="11840527" cy="5236469"/>
          </a:xfrm>
          <a:custGeom>
            <a:avLst/>
            <a:gdLst/>
            <a:ahLst/>
            <a:cxnLst/>
            <a:rect l="l" t="t" r="r" b="b"/>
            <a:pathLst>
              <a:path w="11840527" h="5236469">
                <a:moveTo>
                  <a:pt x="0" y="0"/>
                </a:moveTo>
                <a:lnTo>
                  <a:pt x="11840526" y="0"/>
                </a:lnTo>
                <a:lnTo>
                  <a:pt x="11840526" y="5236469"/>
                </a:lnTo>
                <a:lnTo>
                  <a:pt x="0" y="5236469"/>
                </a:lnTo>
                <a:lnTo>
                  <a:pt x="0" y="0"/>
                </a:lnTo>
                <a:close/>
              </a:path>
            </a:pathLst>
          </a:custGeom>
          <a:blipFill>
            <a:blip r:embed="rId2"/>
            <a:stretch>
              <a:fillRect l="-113" r="-113"/>
            </a:stretch>
          </a:blipFill>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93362"/>
        </a:solidFill>
        <a:effectLst/>
      </p:bgPr>
    </p:bg>
    <p:spTree>
      <p:nvGrpSpPr>
        <p:cNvPr id="1" name=""/>
        <p:cNvGrpSpPr/>
        <p:nvPr/>
      </p:nvGrpSpPr>
      <p:grpSpPr>
        <a:xfrm>
          <a:off x="0" y="0"/>
          <a:ext cx="0" cy="0"/>
          <a:chOff x="0" y="0"/>
          <a:chExt cx="0" cy="0"/>
        </a:xfrm>
      </p:grpSpPr>
      <p:sp>
        <p:nvSpPr>
          <p:cNvPr id="2" name="AutoShape 2"/>
          <p:cNvSpPr/>
          <p:nvPr/>
        </p:nvSpPr>
        <p:spPr>
          <a:xfrm>
            <a:off x="5358840" y="1108553"/>
            <a:ext cx="11859377" cy="8069894"/>
          </a:xfrm>
          <a:prstGeom prst="rect">
            <a:avLst/>
          </a:prstGeom>
          <a:solidFill>
            <a:srgbClr val="456195"/>
          </a:solidFill>
        </p:spPr>
        <p:txBody>
          <a:bodyPr/>
          <a:lstStyle/>
          <a:p>
            <a:endParaRPr lang="en-US"/>
          </a:p>
        </p:txBody>
      </p:sp>
      <p:grpSp>
        <p:nvGrpSpPr>
          <p:cNvPr id="3" name="Group 3"/>
          <p:cNvGrpSpPr/>
          <p:nvPr/>
        </p:nvGrpSpPr>
        <p:grpSpPr>
          <a:xfrm>
            <a:off x="5607369" y="1365529"/>
            <a:ext cx="11362320" cy="7555943"/>
            <a:chOff x="0" y="0"/>
            <a:chExt cx="1222256" cy="812800"/>
          </a:xfrm>
        </p:grpSpPr>
        <p:sp>
          <p:nvSpPr>
            <p:cNvPr id="4" name="Freeform 4"/>
            <p:cNvSpPr/>
            <p:nvPr/>
          </p:nvSpPr>
          <p:spPr>
            <a:xfrm>
              <a:off x="0" y="0"/>
              <a:ext cx="1222256" cy="812800"/>
            </a:xfrm>
            <a:custGeom>
              <a:avLst/>
              <a:gdLst/>
              <a:ahLst/>
              <a:cxnLst/>
              <a:rect l="l" t="t" r="r" b="b"/>
              <a:pathLst>
                <a:path w="1222256" h="812800">
                  <a:moveTo>
                    <a:pt x="0" y="0"/>
                  </a:moveTo>
                  <a:lnTo>
                    <a:pt x="1222256" y="0"/>
                  </a:lnTo>
                  <a:lnTo>
                    <a:pt x="1222256" y="812800"/>
                  </a:lnTo>
                  <a:lnTo>
                    <a:pt x="0" y="812800"/>
                  </a:lnTo>
                  <a:close/>
                </a:path>
              </a:pathLst>
            </a:custGeom>
            <a:blipFill>
              <a:blip r:embed="rId2"/>
              <a:stretch>
                <a:fillRect t="-30979" b="-30979"/>
              </a:stretch>
            </a:blipFill>
          </p:spPr>
          <p:txBody>
            <a:bodyPr/>
            <a:lstStyle/>
            <a:p>
              <a:endParaRPr lang="en-US"/>
            </a:p>
          </p:txBody>
        </p:sp>
      </p:grpSp>
      <p:grpSp>
        <p:nvGrpSpPr>
          <p:cNvPr id="5" name="Group 5"/>
          <p:cNvGrpSpPr/>
          <p:nvPr/>
        </p:nvGrpSpPr>
        <p:grpSpPr>
          <a:xfrm>
            <a:off x="723248" y="2394878"/>
            <a:ext cx="6982269" cy="5497245"/>
            <a:chOff x="0" y="0"/>
            <a:chExt cx="9309692" cy="7329659"/>
          </a:xfrm>
        </p:grpSpPr>
        <p:sp>
          <p:nvSpPr>
            <p:cNvPr id="6" name="AutoShape 6"/>
            <p:cNvSpPr/>
            <p:nvPr/>
          </p:nvSpPr>
          <p:spPr>
            <a:xfrm>
              <a:off x="0" y="0"/>
              <a:ext cx="9309692" cy="7329659"/>
            </a:xfrm>
            <a:prstGeom prst="rect">
              <a:avLst/>
            </a:prstGeom>
            <a:solidFill>
              <a:srgbClr val="456195"/>
            </a:solidFill>
          </p:spPr>
          <p:txBody>
            <a:bodyPr/>
            <a:lstStyle/>
            <a:p>
              <a:endParaRPr lang="en-US"/>
            </a:p>
          </p:txBody>
        </p:sp>
        <p:sp>
          <p:nvSpPr>
            <p:cNvPr id="7" name="TextBox 7"/>
            <p:cNvSpPr txBox="1"/>
            <p:nvPr/>
          </p:nvSpPr>
          <p:spPr>
            <a:xfrm>
              <a:off x="524778" y="571116"/>
              <a:ext cx="8260135" cy="932622"/>
            </a:xfrm>
            <a:prstGeom prst="rect">
              <a:avLst/>
            </a:prstGeom>
          </p:spPr>
          <p:txBody>
            <a:bodyPr lIns="0" tIns="0" rIns="0" bIns="0" rtlCol="0" anchor="t">
              <a:spAutoFit/>
            </a:bodyPr>
            <a:lstStyle/>
            <a:p>
              <a:pPr marL="0" lvl="0" indent="0" algn="ctr">
                <a:lnSpc>
                  <a:spcPts val="5258"/>
                </a:lnSpc>
              </a:pPr>
              <a:r>
                <a:rPr lang="en-US" sz="4737">
                  <a:solidFill>
                    <a:srgbClr val="FFFFFF"/>
                  </a:solidFill>
                  <a:latin typeface="Bobby Jones"/>
                  <a:ea typeface="Bobby Jones"/>
                  <a:cs typeface="Bobby Jones"/>
                  <a:sym typeface="Bobby Jones"/>
                </a:rPr>
                <a:t>RESULTS &amp; VISUALIZATION</a:t>
              </a:r>
            </a:p>
          </p:txBody>
        </p:sp>
        <p:sp>
          <p:nvSpPr>
            <p:cNvPr id="8" name="TextBox 8"/>
            <p:cNvSpPr txBox="1"/>
            <p:nvPr/>
          </p:nvSpPr>
          <p:spPr>
            <a:xfrm>
              <a:off x="524778" y="1848710"/>
              <a:ext cx="8260135" cy="4938408"/>
            </a:xfrm>
            <a:prstGeom prst="rect">
              <a:avLst/>
            </a:prstGeom>
          </p:spPr>
          <p:txBody>
            <a:bodyPr lIns="0" tIns="0" rIns="0" bIns="0" rtlCol="0" anchor="t">
              <a:spAutoFit/>
            </a:bodyPr>
            <a:lstStyle/>
            <a:p>
              <a:pPr marL="0" lvl="0" indent="0" algn="ctr">
                <a:lnSpc>
                  <a:spcPts val="3359"/>
                </a:lnSpc>
              </a:pPr>
              <a:r>
                <a:rPr lang="en-US" sz="2399" dirty="0" err="1">
                  <a:solidFill>
                    <a:srgbClr val="FFFFFF"/>
                  </a:solidFill>
                  <a:latin typeface="Livvic"/>
                  <a:ea typeface="Livvic"/>
                  <a:cs typeface="Livvic"/>
                  <a:sym typeface="Livvic"/>
                </a:rPr>
                <a:t>Geopandas</a:t>
              </a:r>
              <a:r>
                <a:rPr lang="en-US" sz="2399" dirty="0">
                  <a:solidFill>
                    <a:srgbClr val="FFFFFF"/>
                  </a:solidFill>
                  <a:latin typeface="Livvic"/>
                  <a:ea typeface="Livvic"/>
                  <a:cs typeface="Livvic"/>
                  <a:sym typeface="Livvic"/>
                </a:rPr>
                <a:t> is a Python library used to visualize weather data by allowing you to plot geographic information, like temperature or precipitation, on a map, leveraging the spatial coordinates of weather data points to create visualizations like choropleth maps, point maps, or heatmaps, effectively showing weather patterns across different regions on a map.</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93362"/>
        </a:solidFill>
        <a:effectLst/>
      </p:bgPr>
    </p:bg>
    <p:spTree>
      <p:nvGrpSpPr>
        <p:cNvPr id="1" name=""/>
        <p:cNvGrpSpPr/>
        <p:nvPr/>
      </p:nvGrpSpPr>
      <p:grpSpPr>
        <a:xfrm>
          <a:off x="0" y="0"/>
          <a:ext cx="0" cy="0"/>
          <a:chOff x="0" y="0"/>
          <a:chExt cx="0" cy="0"/>
        </a:xfrm>
      </p:grpSpPr>
      <p:sp>
        <p:nvSpPr>
          <p:cNvPr id="2" name="TextBox 2"/>
          <p:cNvSpPr txBox="1"/>
          <p:nvPr/>
        </p:nvSpPr>
        <p:spPr>
          <a:xfrm>
            <a:off x="9619534" y="938316"/>
            <a:ext cx="7639766" cy="869773"/>
          </a:xfrm>
          <a:prstGeom prst="rect">
            <a:avLst/>
          </a:prstGeom>
        </p:spPr>
        <p:txBody>
          <a:bodyPr lIns="0" tIns="0" rIns="0" bIns="0" rtlCol="0" anchor="t">
            <a:spAutoFit/>
          </a:bodyPr>
          <a:lstStyle/>
          <a:p>
            <a:pPr marL="0" lvl="0" indent="0" algn="l">
              <a:lnSpc>
                <a:spcPts val="6597"/>
              </a:lnSpc>
            </a:pPr>
            <a:r>
              <a:rPr lang="en-US" sz="5998">
                <a:solidFill>
                  <a:srgbClr val="FFFFFF"/>
                </a:solidFill>
                <a:latin typeface="Bobby Jones"/>
                <a:ea typeface="Bobby Jones"/>
                <a:cs typeface="Bobby Jones"/>
                <a:sym typeface="Bobby Jones"/>
              </a:rPr>
              <a:t>CONCLUSION</a:t>
            </a:r>
          </a:p>
        </p:txBody>
      </p:sp>
      <p:sp>
        <p:nvSpPr>
          <p:cNvPr id="3" name="TextBox 3"/>
          <p:cNvSpPr txBox="1"/>
          <p:nvPr/>
        </p:nvSpPr>
        <p:spPr>
          <a:xfrm>
            <a:off x="9619534" y="2459963"/>
            <a:ext cx="7639766" cy="598041"/>
          </a:xfrm>
          <a:prstGeom prst="rect">
            <a:avLst/>
          </a:prstGeom>
        </p:spPr>
        <p:txBody>
          <a:bodyPr lIns="0" tIns="0" rIns="0" bIns="0" rtlCol="0" anchor="t">
            <a:spAutoFit/>
          </a:bodyPr>
          <a:lstStyle/>
          <a:p>
            <a:pPr marL="0" lvl="0" indent="0" algn="l">
              <a:lnSpc>
                <a:spcPts val="2437"/>
              </a:lnSpc>
              <a:spcBef>
                <a:spcPct val="0"/>
              </a:spcBef>
            </a:pPr>
            <a:r>
              <a:rPr lang="en-US" sz="1740" b="1">
                <a:solidFill>
                  <a:srgbClr val="FFFFFF"/>
                </a:solidFill>
                <a:latin typeface="Livvic Bold"/>
                <a:ea typeface="Livvic Bold"/>
                <a:cs typeface="Livvic Bold"/>
                <a:sym typeface="Livvic Bold"/>
              </a:rPr>
              <a:t>Seasonality in Temperature</a:t>
            </a:r>
            <a:r>
              <a:rPr lang="en-US" sz="1740">
                <a:solidFill>
                  <a:srgbClr val="FFFFFF"/>
                </a:solidFill>
                <a:latin typeface="Livvic"/>
                <a:ea typeface="Livvic"/>
                <a:cs typeface="Livvic"/>
                <a:sym typeface="Livvic"/>
              </a:rPr>
              <a:t>: NYC likely shows typical seasonal patterns, with warmer summer months and cooler winters.</a:t>
            </a:r>
          </a:p>
        </p:txBody>
      </p:sp>
      <p:sp>
        <p:nvSpPr>
          <p:cNvPr id="4" name="TextBox 4"/>
          <p:cNvSpPr txBox="1"/>
          <p:nvPr/>
        </p:nvSpPr>
        <p:spPr>
          <a:xfrm>
            <a:off x="9619534" y="3634024"/>
            <a:ext cx="7639766" cy="904881"/>
          </a:xfrm>
          <a:prstGeom prst="rect">
            <a:avLst/>
          </a:prstGeom>
        </p:spPr>
        <p:txBody>
          <a:bodyPr lIns="0" tIns="0" rIns="0" bIns="0" rtlCol="0" anchor="t">
            <a:spAutoFit/>
          </a:bodyPr>
          <a:lstStyle/>
          <a:p>
            <a:pPr marL="0" lvl="0" indent="0" algn="l">
              <a:lnSpc>
                <a:spcPts val="2437"/>
              </a:lnSpc>
              <a:spcBef>
                <a:spcPct val="0"/>
              </a:spcBef>
            </a:pPr>
            <a:r>
              <a:rPr lang="en-US" sz="1740" b="1">
                <a:solidFill>
                  <a:srgbClr val="FFFFFF"/>
                </a:solidFill>
                <a:latin typeface="Livvic Bold"/>
                <a:ea typeface="Livvic Bold"/>
                <a:cs typeface="Livvic Bold"/>
                <a:sym typeface="Livvic Bold"/>
              </a:rPr>
              <a:t>Precipitation Trends:</a:t>
            </a:r>
            <a:r>
              <a:rPr lang="en-US" sz="1740">
                <a:solidFill>
                  <a:srgbClr val="FFFFFF"/>
                </a:solidFill>
                <a:latin typeface="Livvic"/>
                <a:ea typeface="Livvic"/>
                <a:cs typeface="Livvic"/>
                <a:sym typeface="Livvic"/>
              </a:rPr>
              <a:t> Identify periods with higher rainfall, such as spring and fall, and any unusual spikes that may suggest storms or extreme weather.</a:t>
            </a:r>
          </a:p>
        </p:txBody>
      </p:sp>
      <p:sp>
        <p:nvSpPr>
          <p:cNvPr id="5" name="TextBox 5"/>
          <p:cNvSpPr txBox="1"/>
          <p:nvPr/>
        </p:nvSpPr>
        <p:spPr>
          <a:xfrm>
            <a:off x="9619534" y="5114925"/>
            <a:ext cx="7639766" cy="898761"/>
          </a:xfrm>
          <a:prstGeom prst="rect">
            <a:avLst/>
          </a:prstGeom>
        </p:spPr>
        <p:txBody>
          <a:bodyPr lIns="0" tIns="0" rIns="0" bIns="0" rtlCol="0" anchor="t">
            <a:spAutoFit/>
          </a:bodyPr>
          <a:lstStyle/>
          <a:p>
            <a:pPr marL="0" lvl="0" indent="0" algn="l">
              <a:lnSpc>
                <a:spcPts val="2436"/>
              </a:lnSpc>
              <a:spcBef>
                <a:spcPct val="0"/>
              </a:spcBef>
            </a:pPr>
            <a:r>
              <a:rPr lang="en-US" sz="1740" b="1">
                <a:solidFill>
                  <a:srgbClr val="FFFFFF"/>
                </a:solidFill>
                <a:latin typeface="Livvic Bold"/>
                <a:ea typeface="Livvic Bold"/>
                <a:cs typeface="Livvic Bold"/>
                <a:sym typeface="Livvic Bold"/>
              </a:rPr>
              <a:t>Anomalies or Extremes:</a:t>
            </a:r>
            <a:r>
              <a:rPr lang="en-US" sz="1740">
                <a:solidFill>
                  <a:srgbClr val="FFFFFF"/>
                </a:solidFill>
                <a:latin typeface="Livvic"/>
                <a:ea typeface="Livvic"/>
                <a:cs typeface="Livvic"/>
                <a:sym typeface="Livvic"/>
              </a:rPr>
              <a:t> Spot any unusual temperature or precipitation events, such as heat waves or heavy storms.</a:t>
            </a:r>
          </a:p>
          <a:p>
            <a:pPr marL="0" lvl="0" indent="0" algn="l">
              <a:lnSpc>
                <a:spcPts val="2436"/>
              </a:lnSpc>
              <a:spcBef>
                <a:spcPct val="0"/>
              </a:spcBef>
            </a:pPr>
            <a:endParaRPr lang="en-US" sz="1740">
              <a:solidFill>
                <a:srgbClr val="FFFFFF"/>
              </a:solidFill>
              <a:latin typeface="Livvic"/>
              <a:ea typeface="Livvic"/>
              <a:cs typeface="Livvic"/>
              <a:sym typeface="Livvic"/>
            </a:endParaRPr>
          </a:p>
        </p:txBody>
      </p:sp>
      <p:sp>
        <p:nvSpPr>
          <p:cNvPr id="6" name="AutoShape 6"/>
          <p:cNvSpPr/>
          <p:nvPr/>
        </p:nvSpPr>
        <p:spPr>
          <a:xfrm flipH="1">
            <a:off x="9619534" y="2007525"/>
            <a:ext cx="7639766" cy="0"/>
          </a:xfrm>
          <a:prstGeom prst="line">
            <a:avLst/>
          </a:prstGeom>
          <a:ln w="28575" cap="rnd">
            <a:solidFill>
              <a:srgbClr val="9B9FAA"/>
            </a:solidFill>
            <a:prstDash val="solid"/>
            <a:headEnd type="none" w="sm" len="sm"/>
            <a:tailEnd type="none" w="sm" len="sm"/>
          </a:ln>
        </p:spPr>
        <p:txBody>
          <a:bodyPr/>
          <a:lstStyle/>
          <a:p>
            <a:endParaRPr lang="en-US"/>
          </a:p>
        </p:txBody>
      </p:sp>
      <p:grpSp>
        <p:nvGrpSpPr>
          <p:cNvPr id="7" name="Group 7"/>
          <p:cNvGrpSpPr/>
          <p:nvPr/>
        </p:nvGrpSpPr>
        <p:grpSpPr>
          <a:xfrm>
            <a:off x="0" y="0"/>
            <a:ext cx="8045564" cy="10287000"/>
            <a:chOff x="0" y="0"/>
            <a:chExt cx="812800" cy="1039240"/>
          </a:xfrm>
        </p:grpSpPr>
        <p:sp>
          <p:nvSpPr>
            <p:cNvPr id="8" name="Freeform 8"/>
            <p:cNvSpPr/>
            <p:nvPr/>
          </p:nvSpPr>
          <p:spPr>
            <a:xfrm>
              <a:off x="0" y="0"/>
              <a:ext cx="812800" cy="1039240"/>
            </a:xfrm>
            <a:custGeom>
              <a:avLst/>
              <a:gdLst/>
              <a:ahLst/>
              <a:cxnLst/>
              <a:rect l="l" t="t" r="r" b="b"/>
              <a:pathLst>
                <a:path w="812800" h="1039240">
                  <a:moveTo>
                    <a:pt x="0" y="0"/>
                  </a:moveTo>
                  <a:lnTo>
                    <a:pt x="812800" y="0"/>
                  </a:lnTo>
                  <a:lnTo>
                    <a:pt x="812800" y="1039240"/>
                  </a:lnTo>
                  <a:lnTo>
                    <a:pt x="0" y="1039240"/>
                  </a:lnTo>
                  <a:close/>
                </a:path>
              </a:pathLst>
            </a:custGeom>
            <a:blipFill>
              <a:blip r:embed="rId2"/>
              <a:stretch>
                <a:fillRect l="-42317" r="-42317"/>
              </a:stretch>
            </a:blipFill>
          </p:spPr>
          <p:txBody>
            <a:bodyPr/>
            <a:lstStyle/>
            <a:p>
              <a:endParaRPr lang="en-US"/>
            </a:p>
          </p:txBody>
        </p:sp>
      </p:grpSp>
      <p:sp>
        <p:nvSpPr>
          <p:cNvPr id="9" name="TextBox 9"/>
          <p:cNvSpPr txBox="1"/>
          <p:nvPr/>
        </p:nvSpPr>
        <p:spPr>
          <a:xfrm>
            <a:off x="9619534" y="6451836"/>
            <a:ext cx="7753345" cy="1203561"/>
          </a:xfrm>
          <a:prstGeom prst="rect">
            <a:avLst/>
          </a:prstGeom>
        </p:spPr>
        <p:txBody>
          <a:bodyPr lIns="0" tIns="0" rIns="0" bIns="0" rtlCol="0" anchor="t">
            <a:spAutoFit/>
          </a:bodyPr>
          <a:lstStyle/>
          <a:p>
            <a:pPr marL="0" lvl="0" indent="0" algn="l">
              <a:lnSpc>
                <a:spcPts val="2436"/>
              </a:lnSpc>
              <a:spcBef>
                <a:spcPct val="0"/>
              </a:spcBef>
            </a:pPr>
            <a:r>
              <a:rPr lang="en-US" sz="1740" b="1" dirty="0">
                <a:solidFill>
                  <a:srgbClr val="FFFFFF"/>
                </a:solidFill>
                <a:latin typeface="Livvic Bold"/>
                <a:ea typeface="Livvic Bold"/>
                <a:cs typeface="Livvic Bold"/>
                <a:sym typeface="Livvic Bold"/>
              </a:rPr>
              <a:t>Warning System &amp; Preparedness:</a:t>
            </a:r>
            <a:r>
              <a:rPr lang="en-US" sz="1740" u="none" strike="noStrike" dirty="0">
                <a:solidFill>
                  <a:srgbClr val="FFFFFF"/>
                </a:solidFill>
                <a:latin typeface="Livvic"/>
                <a:ea typeface="Livvic"/>
                <a:cs typeface="Livvic"/>
                <a:sym typeface="Livvic"/>
              </a:rPr>
              <a:t>  Disaster risk assessment, extreme weather warnings, and providing valuable insights for climate change mitigation strategies by enabling detailed analysis of future weather patterns and potential climate impacts.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93362"/>
        </a:solidFill>
        <a:effectLst/>
      </p:bgPr>
    </p:bg>
    <p:spTree>
      <p:nvGrpSpPr>
        <p:cNvPr id="1" name=""/>
        <p:cNvGrpSpPr/>
        <p:nvPr/>
      </p:nvGrpSpPr>
      <p:grpSpPr>
        <a:xfrm>
          <a:off x="0" y="0"/>
          <a:ext cx="0" cy="0"/>
          <a:chOff x="0" y="0"/>
          <a:chExt cx="0" cy="0"/>
        </a:xfrm>
      </p:grpSpPr>
      <p:sp>
        <p:nvSpPr>
          <p:cNvPr id="2" name="TextBox 2"/>
          <p:cNvSpPr txBox="1"/>
          <p:nvPr/>
        </p:nvSpPr>
        <p:spPr>
          <a:xfrm>
            <a:off x="2210699" y="2175076"/>
            <a:ext cx="8022194" cy="1200152"/>
          </a:xfrm>
          <a:prstGeom prst="rect">
            <a:avLst/>
          </a:prstGeom>
        </p:spPr>
        <p:txBody>
          <a:bodyPr lIns="0" tIns="0" rIns="0" bIns="0" rtlCol="0" anchor="t">
            <a:spAutoFit/>
          </a:bodyPr>
          <a:lstStyle/>
          <a:p>
            <a:pPr marL="0" lvl="0" indent="0" algn="l">
              <a:lnSpc>
                <a:spcPts val="8925"/>
              </a:lnSpc>
            </a:pPr>
            <a:r>
              <a:rPr lang="en-US" sz="8500">
                <a:solidFill>
                  <a:srgbClr val="FFFFFF"/>
                </a:solidFill>
                <a:latin typeface="Bobby Jones"/>
                <a:ea typeface="Bobby Jones"/>
                <a:cs typeface="Bobby Jones"/>
                <a:sym typeface="Bobby Jones"/>
              </a:rPr>
              <a:t>REFERENCES</a:t>
            </a:r>
          </a:p>
        </p:txBody>
      </p:sp>
      <p:sp>
        <p:nvSpPr>
          <p:cNvPr id="3" name="TextBox 3"/>
          <p:cNvSpPr txBox="1"/>
          <p:nvPr/>
        </p:nvSpPr>
        <p:spPr>
          <a:xfrm>
            <a:off x="2210699" y="4118944"/>
            <a:ext cx="13844095" cy="4481676"/>
          </a:xfrm>
          <a:prstGeom prst="rect">
            <a:avLst/>
          </a:prstGeom>
        </p:spPr>
        <p:txBody>
          <a:bodyPr lIns="0" tIns="0" rIns="0" bIns="0" rtlCol="0" anchor="t">
            <a:spAutoFit/>
          </a:bodyPr>
          <a:lstStyle/>
          <a:p>
            <a:pPr marL="494388" lvl="1" indent="-247194" algn="l">
              <a:lnSpc>
                <a:spcPts val="3205"/>
              </a:lnSpc>
              <a:buFont typeface="Arial"/>
              <a:buChar char="•"/>
            </a:pPr>
            <a:r>
              <a:rPr lang="en-US" sz="2289" u="sng" dirty="0">
                <a:solidFill>
                  <a:schemeClr val="bg1"/>
                </a:solidFill>
                <a:latin typeface="Livvic Bold"/>
                <a:ea typeface="Livvic Bold"/>
                <a:cs typeface="Livvic Bold"/>
                <a:sym typeface="Livvic Bold"/>
                <a:hlinkClick r:id="rId2" tooltip="https://science.nasa.gov/climate-change/">
                  <a:extLst>
                    <a:ext uri="{A12FA001-AC4F-418D-AE19-62706E023703}">
                      <ahyp:hlinkClr xmlns:ahyp="http://schemas.microsoft.com/office/drawing/2018/hyperlinkcolor" val="tx"/>
                    </a:ext>
                  </a:extLst>
                </a:hlinkClick>
              </a:rPr>
              <a:t>https://meteostat.net/en/</a:t>
            </a:r>
          </a:p>
          <a:p>
            <a:pPr marL="494388" lvl="1" indent="-247194" algn="l">
              <a:lnSpc>
                <a:spcPts val="3205"/>
              </a:lnSpc>
              <a:buFont typeface="Arial"/>
              <a:buChar char="•"/>
            </a:pPr>
            <a:r>
              <a:rPr lang="en-US" sz="2289" u="sng" dirty="0">
                <a:solidFill>
                  <a:schemeClr val="bg1"/>
                </a:solidFill>
                <a:latin typeface="Livvic Bold"/>
                <a:ea typeface="Livvic Bold"/>
                <a:cs typeface="Livvic Bold"/>
                <a:sym typeface="Livvic Bold"/>
                <a:hlinkClick r:id="rId2" tooltip="https://science.nasa.gov/climate-change/">
                  <a:extLst>
                    <a:ext uri="{A12FA001-AC4F-418D-AE19-62706E023703}">
                      <ahyp:hlinkClr xmlns:ahyp="http://schemas.microsoft.com/office/drawing/2018/hyperlinkcolor" val="tx"/>
                    </a:ext>
                  </a:extLst>
                </a:hlinkClick>
              </a:rPr>
              <a:t>https://www.kaggle.com/datasets/muthuj7/weather-dataset</a:t>
            </a:r>
          </a:p>
          <a:p>
            <a:pPr marL="494388" lvl="1" indent="-247194" algn="l">
              <a:lnSpc>
                <a:spcPts val="3205"/>
              </a:lnSpc>
              <a:buFont typeface="Arial"/>
              <a:buChar char="•"/>
            </a:pPr>
            <a:r>
              <a:rPr lang="en-US" sz="2289" u="sng" dirty="0">
                <a:solidFill>
                  <a:schemeClr val="bg1"/>
                </a:solidFill>
                <a:latin typeface="Livvic Bold"/>
                <a:ea typeface="Livvic Bold"/>
                <a:cs typeface="Livvic Bold"/>
                <a:sym typeface="Livvic Bold"/>
                <a:hlinkClick r:id="rId2" tooltip="https://science.nasa.gov/climate-change/">
                  <a:extLst>
                    <a:ext uri="{A12FA001-AC4F-418D-AE19-62706E023703}">
                      <ahyp:hlinkClr xmlns:ahyp="http://schemas.microsoft.com/office/drawing/2018/hyperlinkcolor" val="tx"/>
                    </a:ext>
                  </a:extLst>
                </a:hlinkClick>
              </a:rPr>
              <a:t>https://www.ncdc.noaa.gov/cdo-web/datasets</a:t>
            </a:r>
          </a:p>
          <a:p>
            <a:pPr marL="494388" lvl="1" indent="-247194" algn="l">
              <a:lnSpc>
                <a:spcPts val="3205"/>
              </a:lnSpc>
              <a:buFont typeface="Arial"/>
              <a:buChar char="•"/>
            </a:pPr>
            <a:r>
              <a:rPr lang="en-US" sz="2289" dirty="0">
                <a:solidFill>
                  <a:schemeClr val="bg1"/>
                </a:solidFill>
                <a:latin typeface="Livvic Bold"/>
                <a:ea typeface="Livvic Bold"/>
                <a:cs typeface="Livvic Bold"/>
                <a:sym typeface="Livvic Bold"/>
                <a:hlinkClick r:id="rId2">
                  <a:extLst>
                    <a:ext uri="{A12FA001-AC4F-418D-AE19-62706E023703}">
                      <ahyp:hlinkClr xmlns:ahyp="http://schemas.microsoft.com/office/drawing/2018/hyperlinkcolor" val="tx"/>
                    </a:ext>
                  </a:extLst>
                </a:hlinkClick>
              </a:rPr>
              <a:t>https://science.nasa.gov/climate-change/</a:t>
            </a:r>
            <a:endParaRPr lang="en-US" sz="2289" dirty="0">
              <a:solidFill>
                <a:schemeClr val="bg1"/>
              </a:solidFill>
              <a:latin typeface="Livvic Bold"/>
              <a:ea typeface="Livvic Bold"/>
              <a:cs typeface="Livvic Bold"/>
              <a:sym typeface="Livvic Bold"/>
            </a:endParaRPr>
          </a:p>
          <a:p>
            <a:pPr marL="494388" lvl="1" indent="-247194" algn="l">
              <a:lnSpc>
                <a:spcPts val="3205"/>
              </a:lnSpc>
              <a:buFont typeface="Arial"/>
              <a:buChar char="•"/>
            </a:pPr>
            <a:r>
              <a:rPr lang="en-US" sz="2289" dirty="0">
                <a:solidFill>
                  <a:schemeClr val="bg1"/>
                </a:solidFill>
                <a:latin typeface="Livvic Bold"/>
                <a:ea typeface="Livvic Bold"/>
                <a:cs typeface="Livvic Bold"/>
                <a:sym typeface="Livvic Bold"/>
                <a:hlinkClick r:id="rId3">
                  <a:extLst>
                    <a:ext uri="{A12FA001-AC4F-418D-AE19-62706E023703}">
                      <ahyp:hlinkClr xmlns:ahyp="http://schemas.microsoft.com/office/drawing/2018/hyperlinkcolor" val="tx"/>
                    </a:ext>
                  </a:extLst>
                </a:hlinkClick>
              </a:rPr>
              <a:t>https://www.nccs.nasa.gov/services/climate-data-services</a:t>
            </a:r>
            <a:endParaRPr lang="en-US" sz="2289" dirty="0">
              <a:solidFill>
                <a:schemeClr val="bg1"/>
              </a:solidFill>
              <a:latin typeface="Livvic Bold"/>
              <a:ea typeface="Livvic Bold"/>
              <a:cs typeface="Livvic Bold"/>
              <a:sym typeface="Livvic Bold"/>
            </a:endParaRPr>
          </a:p>
          <a:p>
            <a:pPr marL="494388" lvl="1" indent="-247194" algn="l">
              <a:lnSpc>
                <a:spcPts val="3205"/>
              </a:lnSpc>
              <a:buFont typeface="Arial"/>
              <a:buChar char="•"/>
            </a:pPr>
            <a:r>
              <a:rPr lang="en-US" sz="2289" dirty="0">
                <a:solidFill>
                  <a:schemeClr val="bg1"/>
                </a:solidFill>
                <a:latin typeface="Livvic Bold"/>
                <a:ea typeface="Livvic Bold"/>
                <a:cs typeface="Livvic Bold"/>
                <a:sym typeface="Livvic Bold"/>
                <a:hlinkClick r:id="rId4">
                  <a:extLst>
                    <a:ext uri="{A12FA001-AC4F-418D-AE19-62706E023703}">
                      <ahyp:hlinkClr xmlns:ahyp="http://schemas.microsoft.com/office/drawing/2018/hyperlinkcolor" val="tx"/>
                    </a:ext>
                  </a:extLst>
                </a:hlinkClick>
              </a:rPr>
              <a:t>https://medium.com/@sebastienwebdev/forecasting-weather-patterns-with-lstm-a-python-guide-without-dates-433f0356136c</a:t>
            </a:r>
            <a:endParaRPr lang="en-US" sz="2289" dirty="0">
              <a:solidFill>
                <a:schemeClr val="bg1"/>
              </a:solidFill>
              <a:latin typeface="Livvic Bold"/>
              <a:ea typeface="Livvic Bold"/>
              <a:cs typeface="Livvic Bold"/>
              <a:sym typeface="Livvic Bold"/>
            </a:endParaRPr>
          </a:p>
          <a:p>
            <a:pPr marL="494388" lvl="1" indent="-247194" algn="l">
              <a:lnSpc>
                <a:spcPts val="3205"/>
              </a:lnSpc>
              <a:buFont typeface="Arial"/>
              <a:buChar char="•"/>
            </a:pPr>
            <a:r>
              <a:rPr lang="en-US" sz="2289" dirty="0">
                <a:solidFill>
                  <a:schemeClr val="bg1"/>
                </a:solidFill>
                <a:latin typeface="Livvic Bold"/>
                <a:ea typeface="Livvic Bold"/>
                <a:cs typeface="Livvic Bold"/>
                <a:sym typeface="Livvic Bold"/>
                <a:hlinkClick r:id="rId5">
                  <a:extLst>
                    <a:ext uri="{A12FA001-AC4F-418D-AE19-62706E023703}">
                      <ahyp:hlinkClr xmlns:ahyp="http://schemas.microsoft.com/office/drawing/2018/hyperlinkcolor" val="tx"/>
                    </a:ext>
                  </a:extLst>
                </a:hlinkClick>
              </a:rPr>
              <a:t>https://www.sciencedirect.com/science/article/pii/S0360132321000160</a:t>
            </a:r>
            <a:endParaRPr lang="en-US" sz="2289" dirty="0">
              <a:solidFill>
                <a:schemeClr val="bg1"/>
              </a:solidFill>
              <a:latin typeface="Livvic Bold"/>
              <a:ea typeface="Livvic Bold"/>
              <a:cs typeface="Livvic Bold"/>
              <a:sym typeface="Livvic Bold"/>
            </a:endParaRPr>
          </a:p>
          <a:p>
            <a:pPr marL="494388" lvl="1" indent="-247194" algn="l">
              <a:lnSpc>
                <a:spcPts val="3205"/>
              </a:lnSpc>
              <a:buFont typeface="Arial"/>
              <a:buChar char="•"/>
            </a:pPr>
            <a:r>
              <a:rPr lang="en-US" sz="2289" dirty="0">
                <a:solidFill>
                  <a:schemeClr val="bg1"/>
                </a:solidFill>
                <a:latin typeface="Livvic Bold"/>
                <a:ea typeface="Livvic Bold"/>
                <a:cs typeface="Livvic Bold"/>
                <a:sym typeface="Livvic Bold"/>
                <a:hlinkClick r:id="rId6">
                  <a:extLst>
                    <a:ext uri="{A12FA001-AC4F-418D-AE19-62706E023703}">
                      <ahyp:hlinkClr xmlns:ahyp="http://schemas.microsoft.com/office/drawing/2018/hyperlinkcolor" val="tx"/>
                    </a:ext>
                  </a:extLst>
                </a:hlinkClick>
              </a:rPr>
              <a:t>https://medium.com/pythons-gurus/using-geopandas-for-geospatial-time-series-visualizations-5f055f509316</a:t>
            </a:r>
            <a:endParaRPr lang="en-US" sz="2289" dirty="0">
              <a:solidFill>
                <a:schemeClr val="bg1"/>
              </a:solidFill>
              <a:latin typeface="Livvic Bold"/>
              <a:ea typeface="Livvic Bold"/>
              <a:cs typeface="Livvic Bold"/>
              <a:sym typeface="Livvic Bold"/>
            </a:endParaRPr>
          </a:p>
          <a:p>
            <a:pPr marL="247194" lvl="1" algn="l">
              <a:lnSpc>
                <a:spcPts val="3205"/>
              </a:lnSpc>
            </a:pPr>
            <a:endParaRPr lang="en-US" sz="2289" b="1" dirty="0">
              <a:solidFill>
                <a:srgbClr val="FFFFFF"/>
              </a:solidFill>
              <a:latin typeface="Livvic Bold"/>
              <a:ea typeface="Livvic Bold"/>
              <a:cs typeface="Livvic Bold"/>
              <a:sym typeface="Livvic Bold"/>
            </a:endParaRPr>
          </a:p>
        </p:txBody>
      </p:sp>
      <p:sp>
        <p:nvSpPr>
          <p:cNvPr id="4" name="AutoShape 4"/>
          <p:cNvSpPr/>
          <p:nvPr/>
        </p:nvSpPr>
        <p:spPr>
          <a:xfrm>
            <a:off x="2210699" y="3695923"/>
            <a:ext cx="13844095" cy="0"/>
          </a:xfrm>
          <a:prstGeom prst="line">
            <a:avLst/>
          </a:prstGeom>
          <a:ln w="38100" cap="flat">
            <a:solidFill>
              <a:srgbClr val="FFFFFF"/>
            </a:solidFill>
            <a:prstDash val="solid"/>
            <a:headEnd type="none" w="sm" len="sm"/>
            <a:tailEnd type="none" w="sm" len="sm"/>
          </a:ln>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2177" t="-49934" r="-56176" b="-58419"/>
            </a:stretch>
          </a:blipFill>
        </p:spPr>
        <p:txBody>
          <a:bodyPr/>
          <a:lstStyle/>
          <a:p>
            <a:endParaRPr lang="en-US"/>
          </a:p>
        </p:txBody>
      </p:sp>
      <p:grpSp>
        <p:nvGrpSpPr>
          <p:cNvPr id="3" name="Group 3"/>
          <p:cNvGrpSpPr/>
          <p:nvPr/>
        </p:nvGrpSpPr>
        <p:grpSpPr>
          <a:xfrm>
            <a:off x="-457665" y="3230789"/>
            <a:ext cx="19203330" cy="4628115"/>
            <a:chOff x="0" y="0"/>
            <a:chExt cx="5057667" cy="1218928"/>
          </a:xfrm>
        </p:grpSpPr>
        <p:sp>
          <p:nvSpPr>
            <p:cNvPr id="4" name="Freeform 4"/>
            <p:cNvSpPr/>
            <p:nvPr/>
          </p:nvSpPr>
          <p:spPr>
            <a:xfrm>
              <a:off x="0" y="0"/>
              <a:ext cx="5057667" cy="1218928"/>
            </a:xfrm>
            <a:custGeom>
              <a:avLst/>
              <a:gdLst/>
              <a:ahLst/>
              <a:cxnLst/>
              <a:rect l="l" t="t" r="r" b="b"/>
              <a:pathLst>
                <a:path w="5057667" h="1218928">
                  <a:moveTo>
                    <a:pt x="0" y="0"/>
                  </a:moveTo>
                  <a:lnTo>
                    <a:pt x="5057667" y="0"/>
                  </a:lnTo>
                  <a:lnTo>
                    <a:pt x="5057667" y="1218928"/>
                  </a:lnTo>
                  <a:lnTo>
                    <a:pt x="0" y="1218928"/>
                  </a:lnTo>
                  <a:close/>
                </a:path>
              </a:pathLst>
            </a:custGeom>
            <a:solidFill>
              <a:srgbClr val="093362"/>
            </a:solidFill>
          </p:spPr>
          <p:txBody>
            <a:bodyPr/>
            <a:lstStyle/>
            <a:p>
              <a:endParaRPr lang="en-US"/>
            </a:p>
          </p:txBody>
        </p:sp>
        <p:sp>
          <p:nvSpPr>
            <p:cNvPr id="5" name="TextBox 5"/>
            <p:cNvSpPr txBox="1"/>
            <p:nvPr/>
          </p:nvSpPr>
          <p:spPr>
            <a:xfrm>
              <a:off x="0" y="-47625"/>
              <a:ext cx="5057667" cy="1266553"/>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7857996" y="583524"/>
            <a:ext cx="9119952" cy="911995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93362"/>
            </a:solidFill>
          </p:spPr>
          <p:txBody>
            <a:bodyPr/>
            <a:lstStyle/>
            <a:p>
              <a:endParaRPr lang="en-US"/>
            </a:p>
          </p:txBody>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8120650" y="846178"/>
            <a:ext cx="8594644" cy="859464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4579"/>
            </a:solidFill>
          </p:spPr>
          <p:txBody>
            <a:bodyPr/>
            <a:lstStyle/>
            <a:p>
              <a:endParaRPr lang="en-US"/>
            </a:p>
          </p:txBody>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12" name="Group 12"/>
          <p:cNvGrpSpPr>
            <a:grpSpLocks noChangeAspect="1"/>
          </p:cNvGrpSpPr>
          <p:nvPr/>
        </p:nvGrpSpPr>
        <p:grpSpPr>
          <a:xfrm>
            <a:off x="8497037" y="1222581"/>
            <a:ext cx="7841869" cy="7841838"/>
            <a:chOff x="0" y="0"/>
            <a:chExt cx="6350000" cy="6349975"/>
          </a:xfrm>
        </p:grpSpPr>
        <p:sp>
          <p:nvSpPr>
            <p:cNvPr id="13" name="Freeform 1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t="-15898" b="-15898"/>
              </a:stretch>
            </a:blipFill>
          </p:spPr>
          <p:txBody>
            <a:bodyPr/>
            <a:lstStyle/>
            <a:p>
              <a:endParaRPr lang="en-US"/>
            </a:p>
          </p:txBody>
        </p:sp>
      </p:grpSp>
      <p:sp>
        <p:nvSpPr>
          <p:cNvPr id="14" name="Freeform 14"/>
          <p:cNvSpPr/>
          <p:nvPr/>
        </p:nvSpPr>
        <p:spPr>
          <a:xfrm>
            <a:off x="2590800" y="7157308"/>
            <a:ext cx="3823560" cy="366400"/>
          </a:xfrm>
          <a:custGeom>
            <a:avLst/>
            <a:gdLst/>
            <a:ahLst/>
            <a:cxnLst/>
            <a:rect l="l" t="t" r="r" b="b"/>
            <a:pathLst>
              <a:path w="3437928" h="352388">
                <a:moveTo>
                  <a:pt x="0" y="0"/>
                </a:moveTo>
                <a:lnTo>
                  <a:pt x="3437928" y="0"/>
                </a:lnTo>
                <a:lnTo>
                  <a:pt x="3437928" y="352387"/>
                </a:lnTo>
                <a:lnTo>
                  <a:pt x="0" y="352387"/>
                </a:lnTo>
                <a:lnTo>
                  <a:pt x="0" y="0"/>
                </a:lnTo>
                <a:close/>
              </a:path>
            </a:pathLst>
          </a:custGeom>
          <a:blipFill>
            <a:blip r:embed="rId4"/>
            <a:stretch>
              <a:fillRect/>
            </a:stretch>
          </a:blipFill>
        </p:spPr>
        <p:txBody>
          <a:bodyPr/>
          <a:lstStyle/>
          <a:p>
            <a:endParaRPr lang="en-US"/>
          </a:p>
        </p:txBody>
      </p:sp>
      <p:sp>
        <p:nvSpPr>
          <p:cNvPr id="15" name="TextBox 15"/>
          <p:cNvSpPr txBox="1"/>
          <p:nvPr/>
        </p:nvSpPr>
        <p:spPr>
          <a:xfrm>
            <a:off x="1028700" y="5531115"/>
            <a:ext cx="6829296" cy="1256623"/>
          </a:xfrm>
          <a:prstGeom prst="rect">
            <a:avLst/>
          </a:prstGeom>
        </p:spPr>
        <p:txBody>
          <a:bodyPr lIns="0" tIns="0" rIns="0" bIns="0" rtlCol="0" anchor="t">
            <a:spAutoFit/>
          </a:bodyPr>
          <a:lstStyle/>
          <a:p>
            <a:pPr algn="ctr">
              <a:lnSpc>
                <a:spcPts val="9150"/>
              </a:lnSpc>
            </a:pPr>
            <a:r>
              <a:rPr lang="en-US" sz="9433">
                <a:solidFill>
                  <a:srgbClr val="FFFFFF"/>
                </a:solidFill>
                <a:latin typeface="Bobby Jones"/>
                <a:ea typeface="Bobby Jones"/>
                <a:cs typeface="Bobby Jones"/>
                <a:sym typeface="Bobby Jones"/>
              </a:rPr>
              <a:t>THANK YOU!</a:t>
            </a:r>
          </a:p>
        </p:txBody>
      </p:sp>
      <p:sp>
        <p:nvSpPr>
          <p:cNvPr id="16" name="TextBox 16"/>
          <p:cNvSpPr txBox="1"/>
          <p:nvPr/>
        </p:nvSpPr>
        <p:spPr>
          <a:xfrm>
            <a:off x="1028700" y="4443692"/>
            <a:ext cx="6829296" cy="359073"/>
          </a:xfrm>
          <a:prstGeom prst="rect">
            <a:avLst/>
          </a:prstGeom>
        </p:spPr>
        <p:txBody>
          <a:bodyPr lIns="0" tIns="0" rIns="0" bIns="0" rtlCol="0" anchor="t">
            <a:spAutoFit/>
          </a:bodyPr>
          <a:lstStyle/>
          <a:p>
            <a:pPr algn="ctr">
              <a:lnSpc>
                <a:spcPts val="2845"/>
              </a:lnSpc>
            </a:pPr>
            <a:r>
              <a:rPr lang="en-US" sz="2933" dirty="0">
                <a:solidFill>
                  <a:srgbClr val="FFFFFF"/>
                </a:solidFill>
                <a:latin typeface="Bobby Jones"/>
                <a:ea typeface="Bobby Jones"/>
                <a:cs typeface="Bobby Jones"/>
                <a:sym typeface="Bobby Jones"/>
              </a:rPr>
              <a:t>Light RAIN ALERT : STAY HOME, STAY SAFE!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93362"/>
        </a:solidFill>
        <a:effectLst/>
      </p:bgPr>
    </p:bg>
    <p:spTree>
      <p:nvGrpSpPr>
        <p:cNvPr id="1" name=""/>
        <p:cNvGrpSpPr/>
        <p:nvPr/>
      </p:nvGrpSpPr>
      <p:grpSpPr>
        <a:xfrm>
          <a:off x="0" y="0"/>
          <a:ext cx="0" cy="0"/>
          <a:chOff x="0" y="0"/>
          <a:chExt cx="0" cy="0"/>
        </a:xfrm>
      </p:grpSpPr>
      <p:grpSp>
        <p:nvGrpSpPr>
          <p:cNvPr id="2" name="Group 2"/>
          <p:cNvGrpSpPr/>
          <p:nvPr/>
        </p:nvGrpSpPr>
        <p:grpSpPr>
          <a:xfrm>
            <a:off x="271999" y="271999"/>
            <a:ext cx="7908899" cy="9743002"/>
            <a:chOff x="0" y="0"/>
            <a:chExt cx="812800" cy="1001291"/>
          </a:xfrm>
        </p:grpSpPr>
        <p:sp>
          <p:nvSpPr>
            <p:cNvPr id="3" name="Freeform 3"/>
            <p:cNvSpPr/>
            <p:nvPr/>
          </p:nvSpPr>
          <p:spPr>
            <a:xfrm>
              <a:off x="0" y="0"/>
              <a:ext cx="812800" cy="1001291"/>
            </a:xfrm>
            <a:custGeom>
              <a:avLst/>
              <a:gdLst/>
              <a:ahLst/>
              <a:cxnLst/>
              <a:rect l="l" t="t" r="r" b="b"/>
              <a:pathLst>
                <a:path w="812800" h="1001291">
                  <a:moveTo>
                    <a:pt x="0" y="0"/>
                  </a:moveTo>
                  <a:lnTo>
                    <a:pt x="812800" y="0"/>
                  </a:lnTo>
                  <a:lnTo>
                    <a:pt x="812800" y="1001291"/>
                  </a:lnTo>
                  <a:lnTo>
                    <a:pt x="0" y="1001291"/>
                  </a:lnTo>
                  <a:close/>
                </a:path>
              </a:pathLst>
            </a:custGeom>
            <a:blipFill>
              <a:blip r:embed="rId2"/>
              <a:stretch>
                <a:fillRect l="-11595" r="-11595"/>
              </a:stretch>
            </a:blipFill>
          </p:spPr>
          <p:txBody>
            <a:bodyPr/>
            <a:lstStyle/>
            <a:p>
              <a:endParaRPr lang="en-US"/>
            </a:p>
          </p:txBody>
        </p:sp>
      </p:grpSp>
      <p:grpSp>
        <p:nvGrpSpPr>
          <p:cNvPr id="4" name="Group 4"/>
          <p:cNvGrpSpPr/>
          <p:nvPr/>
        </p:nvGrpSpPr>
        <p:grpSpPr>
          <a:xfrm>
            <a:off x="9256123" y="1461203"/>
            <a:ext cx="8384422" cy="7103337"/>
            <a:chOff x="0" y="0"/>
            <a:chExt cx="11179230" cy="9471116"/>
          </a:xfrm>
        </p:grpSpPr>
        <p:sp>
          <p:nvSpPr>
            <p:cNvPr id="5" name="TextBox 5"/>
            <p:cNvSpPr txBox="1"/>
            <p:nvPr/>
          </p:nvSpPr>
          <p:spPr>
            <a:xfrm>
              <a:off x="161667" y="-9525"/>
              <a:ext cx="10356836" cy="3209925"/>
            </a:xfrm>
            <a:prstGeom prst="rect">
              <a:avLst/>
            </a:prstGeom>
          </p:spPr>
          <p:txBody>
            <a:bodyPr lIns="0" tIns="0" rIns="0" bIns="0" rtlCol="0" anchor="t">
              <a:spAutoFit/>
            </a:bodyPr>
            <a:lstStyle/>
            <a:p>
              <a:pPr marL="0" lvl="0" indent="0" algn="l">
                <a:lnSpc>
                  <a:spcPts val="6373"/>
                </a:lnSpc>
              </a:pPr>
              <a:r>
                <a:rPr lang="en-US" sz="5311">
                  <a:solidFill>
                    <a:srgbClr val="FFFFFF"/>
                  </a:solidFill>
                  <a:latin typeface="Bobby Jones"/>
                  <a:ea typeface="Bobby Jones"/>
                  <a:cs typeface="Bobby Jones"/>
                  <a:sym typeface="Bobby Jones"/>
                </a:rPr>
                <a:t>Why is it important to learn about weather patterns and climate?</a:t>
              </a:r>
            </a:p>
          </p:txBody>
        </p:sp>
        <p:sp>
          <p:nvSpPr>
            <p:cNvPr id="6" name="TextBox 6"/>
            <p:cNvSpPr txBox="1"/>
            <p:nvPr/>
          </p:nvSpPr>
          <p:spPr>
            <a:xfrm>
              <a:off x="161667" y="4110089"/>
              <a:ext cx="10356836" cy="5361027"/>
            </a:xfrm>
            <a:prstGeom prst="rect">
              <a:avLst/>
            </a:prstGeom>
          </p:spPr>
          <p:txBody>
            <a:bodyPr lIns="0" tIns="0" rIns="0" bIns="0" rtlCol="0" anchor="t">
              <a:spAutoFit/>
            </a:bodyPr>
            <a:lstStyle/>
            <a:p>
              <a:pPr marL="0" lvl="0" indent="0" algn="l">
                <a:lnSpc>
                  <a:spcPts val="4018"/>
                </a:lnSpc>
              </a:pPr>
              <a:r>
                <a:rPr lang="en-US" sz="3091">
                  <a:solidFill>
                    <a:srgbClr val="FFFFFF"/>
                  </a:solidFill>
                  <a:latin typeface="Livvic"/>
                  <a:ea typeface="Livvic"/>
                  <a:cs typeface="Livvic"/>
                  <a:sym typeface="Livvic"/>
                </a:rPr>
                <a:t>Climate change is one of the most pressing global challenges, driven by human activities and natural processes. This project focuses on analyzing large-scale environmental datasets to predict climate change impacts, such as trends in temperature, pollution, and ocean conditions.</a:t>
              </a:r>
            </a:p>
          </p:txBody>
        </p:sp>
        <p:sp>
          <p:nvSpPr>
            <p:cNvPr id="7" name="AutoShape 7"/>
            <p:cNvSpPr/>
            <p:nvPr/>
          </p:nvSpPr>
          <p:spPr>
            <a:xfrm>
              <a:off x="0" y="3621453"/>
              <a:ext cx="11179230" cy="0"/>
            </a:xfrm>
            <a:prstGeom prst="line">
              <a:avLst/>
            </a:prstGeom>
            <a:ln w="139700" cap="flat">
              <a:solidFill>
                <a:srgbClr val="C0D2E0"/>
              </a:solidFill>
              <a:prstDash val="solid"/>
              <a:headEnd type="none" w="sm" len="sm"/>
              <a:tailEnd type="none" w="sm" len="sm"/>
            </a:ln>
          </p:spPr>
          <p:txBody>
            <a:bodyPr/>
            <a:lstStyle/>
            <a:p>
              <a:endParaRPr lang="en-US"/>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93362"/>
        </a:solidFill>
        <a:effectLst/>
      </p:bgPr>
    </p:bg>
    <p:spTree>
      <p:nvGrpSpPr>
        <p:cNvPr id="1" name=""/>
        <p:cNvGrpSpPr/>
        <p:nvPr/>
      </p:nvGrpSpPr>
      <p:grpSpPr>
        <a:xfrm>
          <a:off x="0" y="0"/>
          <a:ext cx="0" cy="0"/>
          <a:chOff x="0" y="0"/>
          <a:chExt cx="0" cy="0"/>
        </a:xfrm>
      </p:grpSpPr>
      <p:grpSp>
        <p:nvGrpSpPr>
          <p:cNvPr id="2" name="Group 2"/>
          <p:cNvGrpSpPr/>
          <p:nvPr/>
        </p:nvGrpSpPr>
        <p:grpSpPr>
          <a:xfrm>
            <a:off x="8992411" y="2363810"/>
            <a:ext cx="7261733" cy="5716996"/>
            <a:chOff x="0" y="0"/>
            <a:chExt cx="3730237" cy="2936730"/>
          </a:xfrm>
        </p:grpSpPr>
        <p:sp>
          <p:nvSpPr>
            <p:cNvPr id="3" name="Freeform 3"/>
            <p:cNvSpPr/>
            <p:nvPr/>
          </p:nvSpPr>
          <p:spPr>
            <a:xfrm>
              <a:off x="0" y="0"/>
              <a:ext cx="3730237" cy="2936730"/>
            </a:xfrm>
            <a:custGeom>
              <a:avLst/>
              <a:gdLst/>
              <a:ahLst/>
              <a:cxnLst/>
              <a:rect l="l" t="t" r="r" b="b"/>
              <a:pathLst>
                <a:path w="3730237" h="2936730">
                  <a:moveTo>
                    <a:pt x="0" y="0"/>
                  </a:moveTo>
                  <a:lnTo>
                    <a:pt x="0" y="2936730"/>
                  </a:lnTo>
                  <a:lnTo>
                    <a:pt x="3730237" y="2936730"/>
                  </a:lnTo>
                  <a:lnTo>
                    <a:pt x="3730237" y="0"/>
                  </a:lnTo>
                  <a:lnTo>
                    <a:pt x="0" y="0"/>
                  </a:lnTo>
                  <a:close/>
                  <a:moveTo>
                    <a:pt x="3669277" y="2875770"/>
                  </a:moveTo>
                  <a:lnTo>
                    <a:pt x="59690" y="2875770"/>
                  </a:lnTo>
                  <a:lnTo>
                    <a:pt x="59690" y="59690"/>
                  </a:lnTo>
                  <a:lnTo>
                    <a:pt x="3669277" y="59690"/>
                  </a:lnTo>
                  <a:lnTo>
                    <a:pt x="3669277" y="2875770"/>
                  </a:lnTo>
                  <a:close/>
                </a:path>
              </a:pathLst>
            </a:custGeom>
            <a:solidFill>
              <a:srgbClr val="C0D2E0"/>
            </a:solidFill>
          </p:spPr>
          <p:txBody>
            <a:bodyPr/>
            <a:lstStyle/>
            <a:p>
              <a:endParaRPr lang="en-US"/>
            </a:p>
          </p:txBody>
        </p:sp>
      </p:grpSp>
      <p:grpSp>
        <p:nvGrpSpPr>
          <p:cNvPr id="4" name="Group 4"/>
          <p:cNvGrpSpPr/>
          <p:nvPr/>
        </p:nvGrpSpPr>
        <p:grpSpPr>
          <a:xfrm>
            <a:off x="7266012" y="1896318"/>
            <a:ext cx="10914916" cy="7025173"/>
            <a:chOff x="0" y="0"/>
            <a:chExt cx="5513070" cy="3548380"/>
          </a:xfrm>
        </p:grpSpPr>
        <p:sp>
          <p:nvSpPr>
            <p:cNvPr id="5" name="Freeform 5"/>
            <p:cNvSpPr/>
            <p:nvPr/>
          </p:nvSpPr>
          <p:spPr>
            <a:xfrm>
              <a:off x="-2540" y="-15240"/>
              <a:ext cx="5515610" cy="3563620"/>
            </a:xfrm>
            <a:custGeom>
              <a:avLst/>
              <a:gdLst/>
              <a:ahLst/>
              <a:cxnLst/>
              <a:rect l="l" t="t" r="r" b="b"/>
              <a:pathLst>
                <a:path w="5515610" h="3563620">
                  <a:moveTo>
                    <a:pt x="4991100" y="1559560"/>
                  </a:moveTo>
                  <a:cubicBezTo>
                    <a:pt x="5048250" y="1537970"/>
                    <a:pt x="5124450" y="1548130"/>
                    <a:pt x="5189220" y="1526540"/>
                  </a:cubicBezTo>
                  <a:cubicBezTo>
                    <a:pt x="5326380" y="1479550"/>
                    <a:pt x="5435600" y="1404620"/>
                    <a:pt x="5515610" y="1319530"/>
                  </a:cubicBezTo>
                  <a:cubicBezTo>
                    <a:pt x="5499100" y="1231900"/>
                    <a:pt x="5494020" y="1183640"/>
                    <a:pt x="5505450" y="1109980"/>
                  </a:cubicBezTo>
                  <a:cubicBezTo>
                    <a:pt x="5495290" y="1104900"/>
                    <a:pt x="5473700" y="1118870"/>
                    <a:pt x="5472430" y="1098550"/>
                  </a:cubicBezTo>
                  <a:cubicBezTo>
                    <a:pt x="5469890" y="1040130"/>
                    <a:pt x="5441950" y="1018540"/>
                    <a:pt x="5415280" y="969010"/>
                  </a:cubicBezTo>
                  <a:cubicBezTo>
                    <a:pt x="5210810" y="998220"/>
                    <a:pt x="4838700" y="1158240"/>
                    <a:pt x="4617720" y="1144270"/>
                  </a:cubicBezTo>
                  <a:cubicBezTo>
                    <a:pt x="4753610" y="1047750"/>
                    <a:pt x="4851400" y="939800"/>
                    <a:pt x="4853940" y="797560"/>
                  </a:cubicBezTo>
                  <a:cubicBezTo>
                    <a:pt x="4842510" y="786130"/>
                    <a:pt x="4777740" y="778510"/>
                    <a:pt x="4762500" y="783590"/>
                  </a:cubicBezTo>
                  <a:cubicBezTo>
                    <a:pt x="4710430" y="773430"/>
                    <a:pt x="4657090" y="726440"/>
                    <a:pt x="4634230" y="697230"/>
                  </a:cubicBezTo>
                  <a:cubicBezTo>
                    <a:pt x="4612640" y="711200"/>
                    <a:pt x="4608830" y="695960"/>
                    <a:pt x="4589780" y="706120"/>
                  </a:cubicBezTo>
                  <a:cubicBezTo>
                    <a:pt x="4508500" y="643890"/>
                    <a:pt x="4337050" y="737870"/>
                    <a:pt x="4254500" y="679450"/>
                  </a:cubicBezTo>
                  <a:cubicBezTo>
                    <a:pt x="4292600" y="579120"/>
                    <a:pt x="4215130" y="556260"/>
                    <a:pt x="4163060" y="508000"/>
                  </a:cubicBezTo>
                  <a:cubicBezTo>
                    <a:pt x="4182110" y="429260"/>
                    <a:pt x="4135120" y="387350"/>
                    <a:pt x="4091940" y="313690"/>
                  </a:cubicBezTo>
                  <a:cubicBezTo>
                    <a:pt x="4038600" y="339090"/>
                    <a:pt x="4042410" y="299720"/>
                    <a:pt x="4048760" y="274320"/>
                  </a:cubicBezTo>
                  <a:cubicBezTo>
                    <a:pt x="4009390" y="285750"/>
                    <a:pt x="3985260" y="270510"/>
                    <a:pt x="3963670" y="250190"/>
                  </a:cubicBezTo>
                  <a:cubicBezTo>
                    <a:pt x="3887470" y="279400"/>
                    <a:pt x="3817620" y="280670"/>
                    <a:pt x="3756660" y="287020"/>
                  </a:cubicBezTo>
                  <a:cubicBezTo>
                    <a:pt x="3445510" y="320040"/>
                    <a:pt x="3059430" y="403860"/>
                    <a:pt x="2780030" y="417830"/>
                  </a:cubicBezTo>
                  <a:cubicBezTo>
                    <a:pt x="3036570" y="308610"/>
                    <a:pt x="3333750" y="238760"/>
                    <a:pt x="3522980" y="144780"/>
                  </a:cubicBezTo>
                  <a:cubicBezTo>
                    <a:pt x="3529330" y="91440"/>
                    <a:pt x="3528060" y="67310"/>
                    <a:pt x="3524250" y="17780"/>
                  </a:cubicBezTo>
                  <a:cubicBezTo>
                    <a:pt x="3319780" y="0"/>
                    <a:pt x="3006090" y="97790"/>
                    <a:pt x="2715260" y="189230"/>
                  </a:cubicBezTo>
                  <a:cubicBezTo>
                    <a:pt x="2040890" y="401320"/>
                    <a:pt x="1228090" y="642620"/>
                    <a:pt x="845820" y="1018540"/>
                  </a:cubicBezTo>
                  <a:cubicBezTo>
                    <a:pt x="855980" y="1074420"/>
                    <a:pt x="839470" y="1146810"/>
                    <a:pt x="881380" y="1195070"/>
                  </a:cubicBezTo>
                  <a:cubicBezTo>
                    <a:pt x="741680" y="1271270"/>
                    <a:pt x="581660" y="1339850"/>
                    <a:pt x="445770" y="1418590"/>
                  </a:cubicBezTo>
                  <a:cubicBezTo>
                    <a:pt x="450850" y="1484630"/>
                    <a:pt x="485140" y="1553210"/>
                    <a:pt x="499110" y="1564640"/>
                  </a:cubicBezTo>
                  <a:cubicBezTo>
                    <a:pt x="454660" y="1588770"/>
                    <a:pt x="523240" y="1570990"/>
                    <a:pt x="520700" y="1596390"/>
                  </a:cubicBezTo>
                  <a:cubicBezTo>
                    <a:pt x="501650" y="1605280"/>
                    <a:pt x="514350" y="1626870"/>
                    <a:pt x="486410" y="1633220"/>
                  </a:cubicBezTo>
                  <a:cubicBezTo>
                    <a:pt x="383540" y="1616710"/>
                    <a:pt x="269240" y="1696720"/>
                    <a:pt x="163830" y="1720850"/>
                  </a:cubicBezTo>
                  <a:cubicBezTo>
                    <a:pt x="160020" y="1737360"/>
                    <a:pt x="198120" y="1734820"/>
                    <a:pt x="173990" y="1748790"/>
                  </a:cubicBezTo>
                  <a:cubicBezTo>
                    <a:pt x="104140" y="1765300"/>
                    <a:pt x="96520" y="1802130"/>
                    <a:pt x="26670" y="1818640"/>
                  </a:cubicBezTo>
                  <a:cubicBezTo>
                    <a:pt x="24130" y="1833880"/>
                    <a:pt x="21590" y="1849120"/>
                    <a:pt x="25400" y="1866900"/>
                  </a:cubicBezTo>
                  <a:cubicBezTo>
                    <a:pt x="35560" y="1879600"/>
                    <a:pt x="96520" y="1864360"/>
                    <a:pt x="80010" y="1885950"/>
                  </a:cubicBezTo>
                  <a:cubicBezTo>
                    <a:pt x="43180" y="1898650"/>
                    <a:pt x="0" y="1894840"/>
                    <a:pt x="1270" y="1930400"/>
                  </a:cubicBezTo>
                  <a:cubicBezTo>
                    <a:pt x="21590" y="1953260"/>
                    <a:pt x="63500" y="1938020"/>
                    <a:pt x="74930" y="1974850"/>
                  </a:cubicBezTo>
                  <a:cubicBezTo>
                    <a:pt x="66040" y="1992630"/>
                    <a:pt x="38100" y="2002790"/>
                    <a:pt x="45720" y="2025650"/>
                  </a:cubicBezTo>
                  <a:cubicBezTo>
                    <a:pt x="105410" y="2024380"/>
                    <a:pt x="158750" y="2035810"/>
                    <a:pt x="220980" y="2032000"/>
                  </a:cubicBezTo>
                  <a:cubicBezTo>
                    <a:pt x="201930" y="2042160"/>
                    <a:pt x="236220" y="2065020"/>
                    <a:pt x="287020" y="2054860"/>
                  </a:cubicBezTo>
                  <a:cubicBezTo>
                    <a:pt x="284480" y="2072640"/>
                    <a:pt x="240030" y="2075180"/>
                    <a:pt x="243840" y="2094230"/>
                  </a:cubicBezTo>
                  <a:cubicBezTo>
                    <a:pt x="317500" y="2080260"/>
                    <a:pt x="337820" y="2052320"/>
                    <a:pt x="406400" y="2042160"/>
                  </a:cubicBezTo>
                  <a:cubicBezTo>
                    <a:pt x="360680" y="2078990"/>
                    <a:pt x="302260" y="2136140"/>
                    <a:pt x="245110" y="2148840"/>
                  </a:cubicBezTo>
                  <a:cubicBezTo>
                    <a:pt x="228600" y="2171700"/>
                    <a:pt x="234950" y="2202180"/>
                    <a:pt x="226060" y="2226310"/>
                  </a:cubicBezTo>
                  <a:cubicBezTo>
                    <a:pt x="210820" y="2221230"/>
                    <a:pt x="212090" y="2301240"/>
                    <a:pt x="251460" y="2320290"/>
                  </a:cubicBezTo>
                  <a:cubicBezTo>
                    <a:pt x="300990" y="2307590"/>
                    <a:pt x="412750" y="2313940"/>
                    <a:pt x="485140" y="2329180"/>
                  </a:cubicBezTo>
                  <a:cubicBezTo>
                    <a:pt x="480060" y="2343150"/>
                    <a:pt x="463550" y="2353310"/>
                    <a:pt x="472440" y="2373630"/>
                  </a:cubicBezTo>
                  <a:cubicBezTo>
                    <a:pt x="496570" y="2382520"/>
                    <a:pt x="554990" y="2331720"/>
                    <a:pt x="579120" y="2350770"/>
                  </a:cubicBezTo>
                  <a:cubicBezTo>
                    <a:pt x="614680" y="2363470"/>
                    <a:pt x="551180" y="2376170"/>
                    <a:pt x="568960" y="2401570"/>
                  </a:cubicBezTo>
                  <a:cubicBezTo>
                    <a:pt x="805180" y="2283460"/>
                    <a:pt x="994410" y="2261870"/>
                    <a:pt x="1234440" y="2204720"/>
                  </a:cubicBezTo>
                  <a:cubicBezTo>
                    <a:pt x="966470" y="2321560"/>
                    <a:pt x="604520" y="2636520"/>
                    <a:pt x="598170" y="2739390"/>
                  </a:cubicBezTo>
                  <a:cubicBezTo>
                    <a:pt x="631190" y="2739390"/>
                    <a:pt x="659130" y="2747010"/>
                    <a:pt x="689610" y="2753360"/>
                  </a:cubicBezTo>
                  <a:cubicBezTo>
                    <a:pt x="679450" y="2780030"/>
                    <a:pt x="664210" y="2805430"/>
                    <a:pt x="661670" y="2834640"/>
                  </a:cubicBezTo>
                  <a:cubicBezTo>
                    <a:pt x="678180" y="2805430"/>
                    <a:pt x="736600" y="2791460"/>
                    <a:pt x="741680" y="2844800"/>
                  </a:cubicBezTo>
                  <a:cubicBezTo>
                    <a:pt x="701040" y="2848610"/>
                    <a:pt x="701040" y="2861310"/>
                    <a:pt x="701040" y="2891790"/>
                  </a:cubicBezTo>
                  <a:cubicBezTo>
                    <a:pt x="742950" y="2896870"/>
                    <a:pt x="807720" y="2860040"/>
                    <a:pt x="828040" y="2899410"/>
                  </a:cubicBezTo>
                  <a:cubicBezTo>
                    <a:pt x="801370" y="2915920"/>
                    <a:pt x="791210" y="2900680"/>
                    <a:pt x="765810" y="2914650"/>
                  </a:cubicBezTo>
                  <a:cubicBezTo>
                    <a:pt x="767080" y="2940050"/>
                    <a:pt x="792480" y="2921000"/>
                    <a:pt x="801370" y="2933700"/>
                  </a:cubicBezTo>
                  <a:cubicBezTo>
                    <a:pt x="727710" y="2964180"/>
                    <a:pt x="731520" y="2975610"/>
                    <a:pt x="707390" y="3016250"/>
                  </a:cubicBezTo>
                  <a:cubicBezTo>
                    <a:pt x="687070" y="2983230"/>
                    <a:pt x="633730" y="3195320"/>
                    <a:pt x="676910" y="3192780"/>
                  </a:cubicBezTo>
                  <a:cubicBezTo>
                    <a:pt x="641350" y="3229610"/>
                    <a:pt x="709930" y="3208020"/>
                    <a:pt x="726440" y="3221990"/>
                  </a:cubicBezTo>
                  <a:cubicBezTo>
                    <a:pt x="711200" y="3248660"/>
                    <a:pt x="745490" y="3256280"/>
                    <a:pt x="749300" y="3284220"/>
                  </a:cubicBezTo>
                  <a:cubicBezTo>
                    <a:pt x="768350" y="3289300"/>
                    <a:pt x="805180" y="3262630"/>
                    <a:pt x="803910" y="3303270"/>
                  </a:cubicBezTo>
                  <a:cubicBezTo>
                    <a:pt x="767080" y="3307080"/>
                    <a:pt x="778510" y="3296920"/>
                    <a:pt x="753110" y="3322320"/>
                  </a:cubicBezTo>
                  <a:cubicBezTo>
                    <a:pt x="744220" y="3313430"/>
                    <a:pt x="725170" y="3304540"/>
                    <a:pt x="706120" y="3323590"/>
                  </a:cubicBezTo>
                  <a:cubicBezTo>
                    <a:pt x="720090" y="3350260"/>
                    <a:pt x="715010" y="3370580"/>
                    <a:pt x="712470" y="3392170"/>
                  </a:cubicBezTo>
                  <a:cubicBezTo>
                    <a:pt x="779780" y="3380740"/>
                    <a:pt x="732790" y="3403600"/>
                    <a:pt x="795020" y="3408680"/>
                  </a:cubicBezTo>
                  <a:cubicBezTo>
                    <a:pt x="814070" y="3431540"/>
                    <a:pt x="786130" y="3437890"/>
                    <a:pt x="782320" y="3453130"/>
                  </a:cubicBezTo>
                  <a:cubicBezTo>
                    <a:pt x="904240" y="3456940"/>
                    <a:pt x="967740" y="3507740"/>
                    <a:pt x="1071880" y="3531870"/>
                  </a:cubicBezTo>
                  <a:cubicBezTo>
                    <a:pt x="1071880" y="3554730"/>
                    <a:pt x="1090930" y="3545840"/>
                    <a:pt x="1093470" y="3563620"/>
                  </a:cubicBezTo>
                  <a:cubicBezTo>
                    <a:pt x="1291590" y="3540760"/>
                    <a:pt x="1422400" y="3562350"/>
                    <a:pt x="1651000" y="3492500"/>
                  </a:cubicBezTo>
                  <a:cubicBezTo>
                    <a:pt x="1623060" y="3467100"/>
                    <a:pt x="1544320" y="3487420"/>
                    <a:pt x="1529080" y="3474720"/>
                  </a:cubicBezTo>
                  <a:cubicBezTo>
                    <a:pt x="1684020" y="3409950"/>
                    <a:pt x="1873250" y="3387090"/>
                    <a:pt x="2058670" y="3350260"/>
                  </a:cubicBezTo>
                  <a:cubicBezTo>
                    <a:pt x="2236470" y="3315970"/>
                    <a:pt x="2411730" y="3327400"/>
                    <a:pt x="2586990" y="3249930"/>
                  </a:cubicBezTo>
                  <a:cubicBezTo>
                    <a:pt x="2628900" y="3266440"/>
                    <a:pt x="2661920" y="3234690"/>
                    <a:pt x="2701290" y="3223260"/>
                  </a:cubicBezTo>
                  <a:cubicBezTo>
                    <a:pt x="2907030" y="3161030"/>
                    <a:pt x="3168650" y="3111500"/>
                    <a:pt x="3371850" y="3094990"/>
                  </a:cubicBezTo>
                  <a:cubicBezTo>
                    <a:pt x="3407410" y="3092450"/>
                    <a:pt x="3448050" y="3072130"/>
                    <a:pt x="3464560" y="3060700"/>
                  </a:cubicBezTo>
                  <a:cubicBezTo>
                    <a:pt x="3530600" y="3070860"/>
                    <a:pt x="3644900" y="3027680"/>
                    <a:pt x="3704590" y="3011170"/>
                  </a:cubicBezTo>
                  <a:cubicBezTo>
                    <a:pt x="3702050" y="2999740"/>
                    <a:pt x="3691890" y="2987040"/>
                    <a:pt x="3703320" y="2980690"/>
                  </a:cubicBezTo>
                  <a:cubicBezTo>
                    <a:pt x="3785870" y="2961640"/>
                    <a:pt x="3902710" y="2941320"/>
                    <a:pt x="3978910" y="2895600"/>
                  </a:cubicBezTo>
                  <a:cubicBezTo>
                    <a:pt x="3968750" y="2890520"/>
                    <a:pt x="3947160" y="2904490"/>
                    <a:pt x="3945890" y="2884170"/>
                  </a:cubicBezTo>
                  <a:cubicBezTo>
                    <a:pt x="4018280" y="2866390"/>
                    <a:pt x="4107180" y="2858770"/>
                    <a:pt x="4175760" y="2830830"/>
                  </a:cubicBezTo>
                  <a:cubicBezTo>
                    <a:pt x="4161790" y="2828290"/>
                    <a:pt x="4146550" y="2828290"/>
                    <a:pt x="4133850" y="2821940"/>
                  </a:cubicBezTo>
                  <a:cubicBezTo>
                    <a:pt x="4218940" y="2757170"/>
                    <a:pt x="4254500" y="2725420"/>
                    <a:pt x="4371340" y="2711450"/>
                  </a:cubicBezTo>
                  <a:cubicBezTo>
                    <a:pt x="4362450" y="2673350"/>
                    <a:pt x="4389120" y="2649220"/>
                    <a:pt x="4448810" y="2635250"/>
                  </a:cubicBezTo>
                  <a:cubicBezTo>
                    <a:pt x="4465320" y="2612390"/>
                    <a:pt x="4414520" y="2621280"/>
                    <a:pt x="4433570" y="2593340"/>
                  </a:cubicBezTo>
                  <a:cubicBezTo>
                    <a:pt x="4645660" y="2565400"/>
                    <a:pt x="4704080" y="2374900"/>
                    <a:pt x="4801870" y="2268220"/>
                  </a:cubicBezTo>
                  <a:cubicBezTo>
                    <a:pt x="4805680" y="2264410"/>
                    <a:pt x="4822190" y="2254250"/>
                    <a:pt x="4824730" y="2251710"/>
                  </a:cubicBezTo>
                  <a:cubicBezTo>
                    <a:pt x="4959350" y="2170430"/>
                    <a:pt x="5125720" y="2159000"/>
                    <a:pt x="5228590" y="2047240"/>
                  </a:cubicBezTo>
                  <a:cubicBezTo>
                    <a:pt x="5267960" y="1962150"/>
                    <a:pt x="5372100" y="1854200"/>
                    <a:pt x="5256530" y="1784350"/>
                  </a:cubicBezTo>
                  <a:cubicBezTo>
                    <a:pt x="5269230" y="1766570"/>
                    <a:pt x="5262880" y="1742440"/>
                    <a:pt x="5250180" y="1715770"/>
                  </a:cubicBezTo>
                  <a:cubicBezTo>
                    <a:pt x="5198110" y="1729740"/>
                    <a:pt x="4958080" y="1682750"/>
                    <a:pt x="4904740" y="1661160"/>
                  </a:cubicBezTo>
                  <a:cubicBezTo>
                    <a:pt x="4916170" y="1634490"/>
                    <a:pt x="4892040" y="1607820"/>
                    <a:pt x="4898390" y="1592580"/>
                  </a:cubicBezTo>
                  <a:cubicBezTo>
                    <a:pt x="4947920" y="1590040"/>
                    <a:pt x="4961890" y="1570990"/>
                    <a:pt x="4991100" y="1559560"/>
                  </a:cubicBezTo>
                  <a:close/>
                </a:path>
              </a:pathLst>
            </a:custGeom>
            <a:blipFill>
              <a:blip r:embed="rId2"/>
              <a:stretch>
                <a:fillRect t="-4981" b="-4981"/>
              </a:stretch>
            </a:blipFill>
          </p:spPr>
          <p:txBody>
            <a:bodyPr/>
            <a:lstStyle/>
            <a:p>
              <a:endParaRPr lang="en-US"/>
            </a:p>
          </p:txBody>
        </p:sp>
      </p:grpSp>
      <p:grpSp>
        <p:nvGrpSpPr>
          <p:cNvPr id="6" name="Group 6"/>
          <p:cNvGrpSpPr/>
          <p:nvPr/>
        </p:nvGrpSpPr>
        <p:grpSpPr>
          <a:xfrm>
            <a:off x="1150269" y="1472819"/>
            <a:ext cx="6618736" cy="7696962"/>
            <a:chOff x="0" y="-9525"/>
            <a:chExt cx="8824982" cy="10262616"/>
          </a:xfrm>
        </p:grpSpPr>
        <p:sp>
          <p:nvSpPr>
            <p:cNvPr id="7" name="TextBox 7"/>
            <p:cNvSpPr txBox="1"/>
            <p:nvPr/>
          </p:nvSpPr>
          <p:spPr>
            <a:xfrm>
              <a:off x="0" y="-9525"/>
              <a:ext cx="8824982" cy="658014"/>
            </a:xfrm>
            <a:prstGeom prst="rect">
              <a:avLst/>
            </a:prstGeom>
          </p:spPr>
          <p:txBody>
            <a:bodyPr lIns="0" tIns="0" rIns="0" bIns="0" rtlCol="0" anchor="t">
              <a:spAutoFit/>
            </a:bodyPr>
            <a:lstStyle/>
            <a:p>
              <a:pPr marL="0" lvl="0" indent="0" algn="ctr">
                <a:lnSpc>
                  <a:spcPts val="3863"/>
                </a:lnSpc>
              </a:pPr>
              <a:endParaRPr/>
            </a:p>
          </p:txBody>
        </p:sp>
        <p:sp>
          <p:nvSpPr>
            <p:cNvPr id="8" name="TextBox 8"/>
            <p:cNvSpPr txBox="1"/>
            <p:nvPr/>
          </p:nvSpPr>
          <p:spPr>
            <a:xfrm>
              <a:off x="0" y="951314"/>
              <a:ext cx="8824982" cy="9301777"/>
            </a:xfrm>
            <a:prstGeom prst="rect">
              <a:avLst/>
            </a:prstGeom>
          </p:spPr>
          <p:txBody>
            <a:bodyPr lIns="0" tIns="0" rIns="0" bIns="0" rtlCol="0" anchor="t">
              <a:spAutoFit/>
            </a:bodyPr>
            <a:lstStyle/>
            <a:p>
              <a:pPr marL="0" lvl="0" indent="0" algn="l">
                <a:lnSpc>
                  <a:spcPts val="3399"/>
                </a:lnSpc>
              </a:pPr>
              <a:r>
                <a:rPr lang="en-US" sz="2615" dirty="0">
                  <a:solidFill>
                    <a:srgbClr val="FFFFFF"/>
                  </a:solidFill>
                  <a:latin typeface="Livvic"/>
                  <a:ea typeface="Livvic"/>
                  <a:cs typeface="Livvic"/>
                  <a:sym typeface="Livvic"/>
                </a:rPr>
                <a:t>AI can be a powerful tool to help mitigate climate change, and the challenges related to extreme weather conditions. </a:t>
              </a:r>
            </a:p>
            <a:p>
              <a:pPr marL="0" lvl="0" indent="0" algn="l">
                <a:lnSpc>
                  <a:spcPts val="3399"/>
                </a:lnSpc>
              </a:pPr>
              <a:endParaRPr lang="en-US" sz="2615" dirty="0">
                <a:solidFill>
                  <a:srgbClr val="FFFFFF"/>
                </a:solidFill>
                <a:latin typeface="Livvic"/>
                <a:ea typeface="Livvic"/>
                <a:cs typeface="Livvic"/>
                <a:sym typeface="Livvic"/>
              </a:endParaRPr>
            </a:p>
            <a:p>
              <a:pPr marL="0" lvl="0" indent="0" algn="l">
                <a:lnSpc>
                  <a:spcPts val="3399"/>
                </a:lnSpc>
              </a:pPr>
              <a:r>
                <a:rPr lang="en-US" sz="2615" dirty="0">
                  <a:solidFill>
                    <a:srgbClr val="FFFFFF"/>
                  </a:solidFill>
                  <a:latin typeface="Livvic"/>
                  <a:ea typeface="Livvic"/>
                  <a:cs typeface="Livvic"/>
                  <a:sym typeface="Livvic"/>
                </a:rPr>
                <a:t>Here are some ways AI can help with climate change: </a:t>
              </a:r>
            </a:p>
            <a:p>
              <a:pPr marL="0" lvl="0" indent="0" algn="l">
                <a:lnSpc>
                  <a:spcPts val="3399"/>
                </a:lnSpc>
              </a:pPr>
              <a:r>
                <a:rPr lang="en-US" sz="2615" dirty="0">
                  <a:solidFill>
                    <a:srgbClr val="FFFFFF"/>
                  </a:solidFill>
                  <a:latin typeface="Livvic"/>
                  <a:ea typeface="Livvic"/>
                  <a:cs typeface="Livvic"/>
                  <a:sym typeface="Livvic"/>
                </a:rPr>
                <a:t> </a:t>
              </a:r>
            </a:p>
            <a:p>
              <a:pPr marL="564631" lvl="1" indent="-282316" algn="l">
                <a:lnSpc>
                  <a:spcPts val="3399"/>
                </a:lnSpc>
                <a:buFont typeface="Arial"/>
                <a:buChar char="•"/>
              </a:pPr>
              <a:r>
                <a:rPr lang="en-US" sz="2615" dirty="0">
                  <a:solidFill>
                    <a:srgbClr val="FFFFFF"/>
                  </a:solidFill>
                  <a:latin typeface="Livvic"/>
                  <a:ea typeface="Livvic"/>
                  <a:cs typeface="Livvic"/>
                  <a:sym typeface="Livvic"/>
                </a:rPr>
                <a:t>Early warning systems </a:t>
              </a:r>
            </a:p>
            <a:p>
              <a:pPr marL="564631" lvl="1" indent="-282316" algn="l">
                <a:lnSpc>
                  <a:spcPts val="3399"/>
                </a:lnSpc>
                <a:buFont typeface="Arial"/>
                <a:buChar char="•"/>
              </a:pPr>
              <a:r>
                <a:rPr lang="en-US" sz="2615" dirty="0">
                  <a:solidFill>
                    <a:srgbClr val="FFFFFF"/>
                  </a:solidFill>
                  <a:latin typeface="Livvic"/>
                  <a:ea typeface="Livvic"/>
                  <a:cs typeface="Livvic"/>
                  <a:sym typeface="Livvic"/>
                </a:rPr>
                <a:t>Post-disaster recovery</a:t>
              </a:r>
            </a:p>
            <a:p>
              <a:pPr marL="564631" lvl="1" indent="-282316" algn="l">
                <a:lnSpc>
                  <a:spcPts val="3399"/>
                </a:lnSpc>
                <a:buFont typeface="Arial"/>
                <a:buChar char="•"/>
              </a:pPr>
              <a:r>
                <a:rPr lang="en-US" sz="2615" dirty="0">
                  <a:solidFill>
                    <a:srgbClr val="FFFFFF"/>
                  </a:solidFill>
                  <a:latin typeface="Livvic"/>
                  <a:ea typeface="Livvic"/>
                  <a:cs typeface="Livvic"/>
                  <a:sym typeface="Livvic"/>
                </a:rPr>
                <a:t>Modeling climate change</a:t>
              </a:r>
            </a:p>
            <a:p>
              <a:pPr marL="564631" lvl="1" indent="-282316" algn="l">
                <a:lnSpc>
                  <a:spcPts val="3399"/>
                </a:lnSpc>
                <a:buFont typeface="Arial"/>
                <a:buChar char="•"/>
              </a:pPr>
              <a:r>
                <a:rPr lang="en-US" sz="2615" dirty="0">
                  <a:solidFill>
                    <a:srgbClr val="FFFFFF"/>
                  </a:solidFill>
                  <a:latin typeface="Livvic"/>
                  <a:ea typeface="Livvic"/>
                  <a:cs typeface="Livvic"/>
                  <a:sym typeface="Livvic"/>
                </a:rPr>
                <a:t>Monitoring climate treaties</a:t>
              </a:r>
            </a:p>
            <a:p>
              <a:pPr marL="564631" lvl="1" indent="-282316" algn="l">
                <a:lnSpc>
                  <a:spcPts val="3399"/>
                </a:lnSpc>
                <a:buFont typeface="Arial"/>
                <a:buChar char="•"/>
              </a:pPr>
              <a:r>
                <a:rPr lang="en-US" sz="2615" dirty="0">
                  <a:solidFill>
                    <a:srgbClr val="FFFFFF"/>
                  </a:solidFill>
                  <a:latin typeface="Livvic"/>
                  <a:ea typeface="Livvic"/>
                  <a:cs typeface="Livvic"/>
                  <a:sym typeface="Livvic"/>
                </a:rPr>
                <a:t>Improving agriculture</a:t>
              </a:r>
            </a:p>
            <a:p>
              <a:pPr marL="564631" lvl="1" indent="-282316" algn="l">
                <a:lnSpc>
                  <a:spcPts val="3399"/>
                </a:lnSpc>
                <a:buFont typeface="Arial"/>
                <a:buChar char="•"/>
              </a:pPr>
              <a:r>
                <a:rPr lang="en-US" sz="2615" dirty="0">
                  <a:solidFill>
                    <a:srgbClr val="FFFFFF"/>
                  </a:solidFill>
                  <a:latin typeface="Livvic"/>
                  <a:ea typeface="Livvic"/>
                  <a:cs typeface="Livvic"/>
                  <a:sym typeface="Livvic"/>
                </a:rPr>
                <a:t>Predicting weather</a:t>
              </a:r>
            </a:p>
            <a:p>
              <a:pPr marL="564631" lvl="1" indent="-282316" algn="l">
                <a:lnSpc>
                  <a:spcPts val="3399"/>
                </a:lnSpc>
                <a:buFont typeface="Arial"/>
                <a:buChar char="•"/>
              </a:pPr>
              <a:r>
                <a:rPr lang="en-US" sz="2615" dirty="0">
                  <a:solidFill>
                    <a:srgbClr val="FFFFFF"/>
                  </a:solidFill>
                  <a:latin typeface="Livvic"/>
                  <a:ea typeface="Livvic"/>
                  <a:cs typeface="Livvic"/>
                  <a:sym typeface="Livvic"/>
                </a:rPr>
                <a:t>Tracking icebergs</a:t>
              </a:r>
            </a:p>
            <a:p>
              <a:pPr marL="564631" lvl="1" indent="-282316" algn="l">
                <a:lnSpc>
                  <a:spcPts val="3399"/>
                </a:lnSpc>
                <a:buFont typeface="Arial"/>
                <a:buChar char="•"/>
              </a:pPr>
              <a:r>
                <a:rPr lang="en-US" sz="2615" dirty="0">
                  <a:solidFill>
                    <a:srgbClr val="FFFFFF"/>
                  </a:solidFill>
                  <a:latin typeface="Livvic"/>
                  <a:ea typeface="Livvic"/>
                  <a:cs typeface="Livvic"/>
                  <a:sym typeface="Livvic"/>
                </a:rPr>
                <a:t>Identifying pollution</a:t>
              </a:r>
            </a:p>
            <a:p>
              <a:pPr marL="0" lvl="0" indent="0" algn="ctr">
                <a:lnSpc>
                  <a:spcPts val="3655"/>
                </a:lnSpc>
              </a:pPr>
              <a:endParaRPr lang="en-US" sz="2615" dirty="0">
                <a:solidFill>
                  <a:srgbClr val="FFFFFF"/>
                </a:solidFill>
                <a:latin typeface="Livvic"/>
                <a:ea typeface="Livvic"/>
                <a:cs typeface="Livvic"/>
                <a:sym typeface="Livvic"/>
              </a:endParaRPr>
            </a:p>
          </p:txBody>
        </p:sp>
      </p:grpSp>
      <p:sp>
        <p:nvSpPr>
          <p:cNvPr id="9" name="TextBox 9"/>
          <p:cNvSpPr txBox="1"/>
          <p:nvPr/>
        </p:nvSpPr>
        <p:spPr>
          <a:xfrm>
            <a:off x="1396687" y="835437"/>
            <a:ext cx="15494627" cy="644526"/>
          </a:xfrm>
          <a:prstGeom prst="rect">
            <a:avLst/>
          </a:prstGeom>
        </p:spPr>
        <p:txBody>
          <a:bodyPr lIns="0" tIns="0" rIns="0" bIns="0" rtlCol="0" anchor="t">
            <a:spAutoFit/>
          </a:bodyPr>
          <a:lstStyle/>
          <a:p>
            <a:pPr algn="ctr">
              <a:lnSpc>
                <a:spcPts val="5199"/>
              </a:lnSpc>
              <a:spcBef>
                <a:spcPct val="0"/>
              </a:spcBef>
            </a:pPr>
            <a:r>
              <a:rPr lang="en-US" sz="3999">
                <a:solidFill>
                  <a:srgbClr val="FFFFFF"/>
                </a:solidFill>
                <a:latin typeface="Bobby Jones"/>
                <a:ea typeface="Bobby Jones"/>
                <a:cs typeface="Bobby Jones"/>
                <a:sym typeface="Bobby Jones"/>
              </a:rPr>
              <a:t>AI FOR CLIMATE CHANGE &amp; WEATHER FORECAST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93362"/>
        </a:solidFill>
        <a:effectLst/>
      </p:bgPr>
    </p:bg>
    <p:spTree>
      <p:nvGrpSpPr>
        <p:cNvPr id="1" name=""/>
        <p:cNvGrpSpPr/>
        <p:nvPr/>
      </p:nvGrpSpPr>
      <p:grpSpPr>
        <a:xfrm>
          <a:off x="0" y="0"/>
          <a:ext cx="0" cy="0"/>
          <a:chOff x="0" y="0"/>
          <a:chExt cx="0" cy="0"/>
        </a:xfrm>
      </p:grpSpPr>
      <p:grpSp>
        <p:nvGrpSpPr>
          <p:cNvPr id="2" name="Group 2"/>
          <p:cNvGrpSpPr/>
          <p:nvPr/>
        </p:nvGrpSpPr>
        <p:grpSpPr>
          <a:xfrm>
            <a:off x="314438" y="397914"/>
            <a:ext cx="17659125" cy="9516767"/>
            <a:chOff x="0" y="0"/>
            <a:chExt cx="4650963" cy="2506474"/>
          </a:xfrm>
        </p:grpSpPr>
        <p:sp>
          <p:nvSpPr>
            <p:cNvPr id="3" name="Freeform 3"/>
            <p:cNvSpPr/>
            <p:nvPr/>
          </p:nvSpPr>
          <p:spPr>
            <a:xfrm>
              <a:off x="0" y="0"/>
              <a:ext cx="4650963" cy="2506474"/>
            </a:xfrm>
            <a:custGeom>
              <a:avLst/>
              <a:gdLst/>
              <a:ahLst/>
              <a:cxnLst/>
              <a:rect l="l" t="t" r="r" b="b"/>
              <a:pathLst>
                <a:path w="4650963" h="2506474">
                  <a:moveTo>
                    <a:pt x="0" y="0"/>
                  </a:moveTo>
                  <a:lnTo>
                    <a:pt x="4650963" y="0"/>
                  </a:lnTo>
                  <a:lnTo>
                    <a:pt x="4650963" y="2506474"/>
                  </a:lnTo>
                  <a:lnTo>
                    <a:pt x="0" y="2506474"/>
                  </a:lnTo>
                  <a:close/>
                </a:path>
              </a:pathLst>
            </a:custGeom>
            <a:solidFill>
              <a:srgbClr val="FFFFFF"/>
            </a:solidFill>
          </p:spPr>
          <p:txBody>
            <a:bodyPr/>
            <a:lstStyle/>
            <a:p>
              <a:endParaRPr lang="en-US"/>
            </a:p>
          </p:txBody>
        </p:sp>
        <p:sp>
          <p:nvSpPr>
            <p:cNvPr id="4" name="TextBox 4"/>
            <p:cNvSpPr txBox="1"/>
            <p:nvPr/>
          </p:nvSpPr>
          <p:spPr>
            <a:xfrm>
              <a:off x="0" y="-47625"/>
              <a:ext cx="4650963" cy="255409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5256180" y="4252075"/>
            <a:ext cx="3725025" cy="3458752"/>
            <a:chOff x="0" y="0"/>
            <a:chExt cx="1404030" cy="1303667"/>
          </a:xfrm>
        </p:grpSpPr>
        <p:sp>
          <p:nvSpPr>
            <p:cNvPr id="6" name="Freeform 6"/>
            <p:cNvSpPr/>
            <p:nvPr/>
          </p:nvSpPr>
          <p:spPr>
            <a:xfrm>
              <a:off x="0" y="0"/>
              <a:ext cx="1404030" cy="1303667"/>
            </a:xfrm>
            <a:custGeom>
              <a:avLst/>
              <a:gdLst/>
              <a:ahLst/>
              <a:cxnLst/>
              <a:rect l="l" t="t" r="r" b="b"/>
              <a:pathLst>
                <a:path w="1404030" h="1303667">
                  <a:moveTo>
                    <a:pt x="51959" y="0"/>
                  </a:moveTo>
                  <a:lnTo>
                    <a:pt x="1352071" y="0"/>
                  </a:lnTo>
                  <a:cubicBezTo>
                    <a:pt x="1380767" y="0"/>
                    <a:pt x="1404030" y="23263"/>
                    <a:pt x="1404030" y="51959"/>
                  </a:cubicBezTo>
                  <a:lnTo>
                    <a:pt x="1404030" y="1251708"/>
                  </a:lnTo>
                  <a:cubicBezTo>
                    <a:pt x="1404030" y="1280404"/>
                    <a:pt x="1380767" y="1303667"/>
                    <a:pt x="1352071" y="1303667"/>
                  </a:cubicBezTo>
                  <a:lnTo>
                    <a:pt x="51959" y="1303667"/>
                  </a:lnTo>
                  <a:cubicBezTo>
                    <a:pt x="38179" y="1303667"/>
                    <a:pt x="24963" y="1298193"/>
                    <a:pt x="15218" y="1288448"/>
                  </a:cubicBezTo>
                  <a:cubicBezTo>
                    <a:pt x="5474" y="1278704"/>
                    <a:pt x="0" y="1265488"/>
                    <a:pt x="0" y="1251708"/>
                  </a:cubicBezTo>
                  <a:lnTo>
                    <a:pt x="0" y="51959"/>
                  </a:lnTo>
                  <a:cubicBezTo>
                    <a:pt x="0" y="23263"/>
                    <a:pt x="23263" y="0"/>
                    <a:pt x="51959" y="0"/>
                  </a:cubicBezTo>
                  <a:close/>
                </a:path>
              </a:pathLst>
            </a:custGeom>
            <a:solidFill>
              <a:srgbClr val="093362"/>
            </a:solidFill>
            <a:ln cap="rnd">
              <a:noFill/>
              <a:prstDash val="solid"/>
              <a:round/>
            </a:ln>
          </p:spPr>
          <p:txBody>
            <a:bodyPr/>
            <a:lstStyle/>
            <a:p>
              <a:endParaRPr lang="en-US"/>
            </a:p>
          </p:txBody>
        </p:sp>
        <p:sp>
          <p:nvSpPr>
            <p:cNvPr id="7" name="TextBox 7"/>
            <p:cNvSpPr txBox="1"/>
            <p:nvPr/>
          </p:nvSpPr>
          <p:spPr>
            <a:xfrm>
              <a:off x="0" y="-47625"/>
              <a:ext cx="1404030" cy="135129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8" name="Group 8"/>
          <p:cNvGrpSpPr/>
          <p:nvPr/>
        </p:nvGrpSpPr>
        <p:grpSpPr>
          <a:xfrm>
            <a:off x="9482186" y="4252075"/>
            <a:ext cx="3699194" cy="3458752"/>
            <a:chOff x="0" y="0"/>
            <a:chExt cx="1394294" cy="1303667"/>
          </a:xfrm>
        </p:grpSpPr>
        <p:sp>
          <p:nvSpPr>
            <p:cNvPr id="9" name="Freeform 9"/>
            <p:cNvSpPr/>
            <p:nvPr/>
          </p:nvSpPr>
          <p:spPr>
            <a:xfrm>
              <a:off x="0" y="0"/>
              <a:ext cx="1394294" cy="1303667"/>
            </a:xfrm>
            <a:custGeom>
              <a:avLst/>
              <a:gdLst/>
              <a:ahLst/>
              <a:cxnLst/>
              <a:rect l="l" t="t" r="r" b="b"/>
              <a:pathLst>
                <a:path w="1394294" h="1303667">
                  <a:moveTo>
                    <a:pt x="52322" y="0"/>
                  </a:moveTo>
                  <a:lnTo>
                    <a:pt x="1341972" y="0"/>
                  </a:lnTo>
                  <a:cubicBezTo>
                    <a:pt x="1355849" y="0"/>
                    <a:pt x="1369157" y="5512"/>
                    <a:pt x="1378969" y="15325"/>
                  </a:cubicBezTo>
                  <a:cubicBezTo>
                    <a:pt x="1388782" y="25137"/>
                    <a:pt x="1394294" y="38445"/>
                    <a:pt x="1394294" y="52322"/>
                  </a:cubicBezTo>
                  <a:lnTo>
                    <a:pt x="1394294" y="1251345"/>
                  </a:lnTo>
                  <a:cubicBezTo>
                    <a:pt x="1394294" y="1280242"/>
                    <a:pt x="1370869" y="1303667"/>
                    <a:pt x="1341972" y="1303667"/>
                  </a:cubicBezTo>
                  <a:lnTo>
                    <a:pt x="52322" y="1303667"/>
                  </a:lnTo>
                  <a:cubicBezTo>
                    <a:pt x="38445" y="1303667"/>
                    <a:pt x="25137" y="1298154"/>
                    <a:pt x="15325" y="1288342"/>
                  </a:cubicBezTo>
                  <a:cubicBezTo>
                    <a:pt x="5512" y="1278530"/>
                    <a:pt x="0" y="1265222"/>
                    <a:pt x="0" y="1251345"/>
                  </a:cubicBezTo>
                  <a:lnTo>
                    <a:pt x="0" y="52322"/>
                  </a:lnTo>
                  <a:cubicBezTo>
                    <a:pt x="0" y="38445"/>
                    <a:pt x="5512" y="25137"/>
                    <a:pt x="15325" y="15325"/>
                  </a:cubicBezTo>
                  <a:cubicBezTo>
                    <a:pt x="25137" y="5512"/>
                    <a:pt x="38445" y="0"/>
                    <a:pt x="52322" y="0"/>
                  </a:cubicBezTo>
                  <a:close/>
                </a:path>
              </a:pathLst>
            </a:custGeom>
            <a:solidFill>
              <a:srgbClr val="093362"/>
            </a:solidFill>
            <a:ln cap="rnd">
              <a:noFill/>
              <a:prstDash val="solid"/>
              <a:round/>
            </a:ln>
          </p:spPr>
          <p:txBody>
            <a:bodyPr/>
            <a:lstStyle/>
            <a:p>
              <a:endParaRPr lang="en-US"/>
            </a:p>
          </p:txBody>
        </p:sp>
        <p:sp>
          <p:nvSpPr>
            <p:cNvPr id="10" name="TextBox 10"/>
            <p:cNvSpPr txBox="1"/>
            <p:nvPr/>
          </p:nvSpPr>
          <p:spPr>
            <a:xfrm>
              <a:off x="0" y="-47625"/>
              <a:ext cx="1394294" cy="135129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1" name="Group 11"/>
          <p:cNvGrpSpPr/>
          <p:nvPr/>
        </p:nvGrpSpPr>
        <p:grpSpPr>
          <a:xfrm>
            <a:off x="1030175" y="4252075"/>
            <a:ext cx="3725025" cy="3458752"/>
            <a:chOff x="0" y="0"/>
            <a:chExt cx="1404030" cy="1303667"/>
          </a:xfrm>
        </p:grpSpPr>
        <p:sp>
          <p:nvSpPr>
            <p:cNvPr id="12" name="Freeform 12"/>
            <p:cNvSpPr/>
            <p:nvPr/>
          </p:nvSpPr>
          <p:spPr>
            <a:xfrm>
              <a:off x="0" y="0"/>
              <a:ext cx="1404030" cy="1303667"/>
            </a:xfrm>
            <a:custGeom>
              <a:avLst/>
              <a:gdLst/>
              <a:ahLst/>
              <a:cxnLst/>
              <a:rect l="l" t="t" r="r" b="b"/>
              <a:pathLst>
                <a:path w="1404030" h="1303667">
                  <a:moveTo>
                    <a:pt x="51959" y="0"/>
                  </a:moveTo>
                  <a:lnTo>
                    <a:pt x="1352071" y="0"/>
                  </a:lnTo>
                  <a:cubicBezTo>
                    <a:pt x="1380767" y="0"/>
                    <a:pt x="1404030" y="23263"/>
                    <a:pt x="1404030" y="51959"/>
                  </a:cubicBezTo>
                  <a:lnTo>
                    <a:pt x="1404030" y="1251708"/>
                  </a:lnTo>
                  <a:cubicBezTo>
                    <a:pt x="1404030" y="1280404"/>
                    <a:pt x="1380767" y="1303667"/>
                    <a:pt x="1352071" y="1303667"/>
                  </a:cubicBezTo>
                  <a:lnTo>
                    <a:pt x="51959" y="1303667"/>
                  </a:lnTo>
                  <a:cubicBezTo>
                    <a:pt x="38179" y="1303667"/>
                    <a:pt x="24963" y="1298193"/>
                    <a:pt x="15218" y="1288448"/>
                  </a:cubicBezTo>
                  <a:cubicBezTo>
                    <a:pt x="5474" y="1278704"/>
                    <a:pt x="0" y="1265488"/>
                    <a:pt x="0" y="1251708"/>
                  </a:cubicBezTo>
                  <a:lnTo>
                    <a:pt x="0" y="51959"/>
                  </a:lnTo>
                  <a:cubicBezTo>
                    <a:pt x="0" y="23263"/>
                    <a:pt x="23263" y="0"/>
                    <a:pt x="51959" y="0"/>
                  </a:cubicBezTo>
                  <a:close/>
                </a:path>
              </a:pathLst>
            </a:custGeom>
            <a:solidFill>
              <a:srgbClr val="093362"/>
            </a:solidFill>
          </p:spPr>
          <p:txBody>
            <a:bodyPr/>
            <a:lstStyle/>
            <a:p>
              <a:endParaRPr lang="en-US"/>
            </a:p>
          </p:txBody>
        </p:sp>
        <p:sp>
          <p:nvSpPr>
            <p:cNvPr id="13" name="TextBox 13"/>
            <p:cNvSpPr txBox="1"/>
            <p:nvPr/>
          </p:nvSpPr>
          <p:spPr>
            <a:xfrm>
              <a:off x="0" y="-47625"/>
              <a:ext cx="1404030" cy="1351292"/>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2603679" y="4564447"/>
            <a:ext cx="578017" cy="578017"/>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US"/>
            </a:p>
          </p:txBody>
        </p:sp>
      </p:grpSp>
      <p:grpSp>
        <p:nvGrpSpPr>
          <p:cNvPr id="16" name="Group 16"/>
          <p:cNvGrpSpPr/>
          <p:nvPr/>
        </p:nvGrpSpPr>
        <p:grpSpPr>
          <a:xfrm>
            <a:off x="6830788" y="4564447"/>
            <a:ext cx="578017" cy="57801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US"/>
            </a:p>
          </p:txBody>
        </p:sp>
      </p:grpSp>
      <p:grpSp>
        <p:nvGrpSpPr>
          <p:cNvPr id="18" name="Group 18"/>
          <p:cNvGrpSpPr/>
          <p:nvPr/>
        </p:nvGrpSpPr>
        <p:grpSpPr>
          <a:xfrm>
            <a:off x="11056512" y="4564447"/>
            <a:ext cx="578017" cy="578017"/>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US"/>
            </a:p>
          </p:txBody>
        </p:sp>
      </p:grpSp>
      <p:sp>
        <p:nvSpPr>
          <p:cNvPr id="20" name="TextBox 20"/>
          <p:cNvSpPr txBox="1"/>
          <p:nvPr/>
        </p:nvSpPr>
        <p:spPr>
          <a:xfrm>
            <a:off x="1241792" y="5296968"/>
            <a:ext cx="3315488" cy="2427691"/>
          </a:xfrm>
          <a:prstGeom prst="rect">
            <a:avLst/>
          </a:prstGeom>
        </p:spPr>
        <p:txBody>
          <a:bodyPr lIns="0" tIns="0" rIns="0" bIns="0" rtlCol="0" anchor="t">
            <a:spAutoFit/>
          </a:bodyPr>
          <a:lstStyle/>
          <a:p>
            <a:pPr algn="ctr">
              <a:lnSpc>
                <a:spcPts val="3249"/>
              </a:lnSpc>
            </a:pPr>
            <a:r>
              <a:rPr lang="en-US" sz="2321">
                <a:solidFill>
                  <a:srgbClr val="FFFFFF"/>
                </a:solidFill>
                <a:latin typeface="Livvic"/>
                <a:ea typeface="Livvic"/>
                <a:cs typeface="Livvic"/>
                <a:sym typeface="Livvic"/>
              </a:rPr>
              <a:t>Collect and preprocess environmental datasets, including temperature, sea level water pressure, and air quality data.</a:t>
            </a:r>
          </a:p>
          <a:p>
            <a:pPr marL="0" lvl="1" indent="0" algn="ctr">
              <a:lnSpc>
                <a:spcPts val="3249"/>
              </a:lnSpc>
              <a:spcBef>
                <a:spcPct val="0"/>
              </a:spcBef>
            </a:pPr>
            <a:endParaRPr lang="en-US" sz="2321">
              <a:solidFill>
                <a:srgbClr val="FFFFFF"/>
              </a:solidFill>
              <a:latin typeface="Livvic"/>
              <a:ea typeface="Livvic"/>
              <a:cs typeface="Livvic"/>
              <a:sym typeface="Livvic"/>
            </a:endParaRPr>
          </a:p>
        </p:txBody>
      </p:sp>
      <p:sp>
        <p:nvSpPr>
          <p:cNvPr id="21" name="TextBox 21"/>
          <p:cNvSpPr txBox="1"/>
          <p:nvPr/>
        </p:nvSpPr>
        <p:spPr>
          <a:xfrm>
            <a:off x="5521163" y="5296968"/>
            <a:ext cx="3197269" cy="2036572"/>
          </a:xfrm>
          <a:prstGeom prst="rect">
            <a:avLst/>
          </a:prstGeom>
        </p:spPr>
        <p:txBody>
          <a:bodyPr lIns="0" tIns="0" rIns="0" bIns="0" rtlCol="0" anchor="t">
            <a:spAutoFit/>
          </a:bodyPr>
          <a:lstStyle/>
          <a:p>
            <a:pPr algn="ctr">
              <a:lnSpc>
                <a:spcPts val="3247"/>
              </a:lnSpc>
            </a:pPr>
            <a:r>
              <a:rPr lang="en-US" sz="2319">
                <a:solidFill>
                  <a:srgbClr val="FFFFFF"/>
                </a:solidFill>
                <a:latin typeface="Livvic"/>
                <a:ea typeface="Livvic"/>
                <a:cs typeface="Livvic"/>
                <a:sym typeface="Livvic"/>
              </a:rPr>
              <a:t>To analyze trends in these datasets and identify key indicators of climate change.</a:t>
            </a:r>
          </a:p>
          <a:p>
            <a:pPr marL="0" lvl="1" indent="0" algn="ctr">
              <a:lnSpc>
                <a:spcPts val="3247"/>
              </a:lnSpc>
              <a:spcBef>
                <a:spcPct val="0"/>
              </a:spcBef>
            </a:pPr>
            <a:endParaRPr lang="en-US" sz="2319">
              <a:solidFill>
                <a:srgbClr val="FFFFFF"/>
              </a:solidFill>
              <a:latin typeface="Livvic"/>
              <a:ea typeface="Livvic"/>
              <a:cs typeface="Livvic"/>
              <a:sym typeface="Livvic"/>
            </a:endParaRPr>
          </a:p>
        </p:txBody>
      </p:sp>
      <p:grpSp>
        <p:nvGrpSpPr>
          <p:cNvPr id="22" name="Group 22"/>
          <p:cNvGrpSpPr/>
          <p:nvPr/>
        </p:nvGrpSpPr>
        <p:grpSpPr>
          <a:xfrm>
            <a:off x="-457665" y="1415424"/>
            <a:ext cx="19203330" cy="2210102"/>
            <a:chOff x="0" y="0"/>
            <a:chExt cx="5057667" cy="582085"/>
          </a:xfrm>
        </p:grpSpPr>
        <p:sp>
          <p:nvSpPr>
            <p:cNvPr id="23" name="Freeform 23"/>
            <p:cNvSpPr/>
            <p:nvPr/>
          </p:nvSpPr>
          <p:spPr>
            <a:xfrm>
              <a:off x="0" y="0"/>
              <a:ext cx="5057667" cy="582085"/>
            </a:xfrm>
            <a:custGeom>
              <a:avLst/>
              <a:gdLst/>
              <a:ahLst/>
              <a:cxnLst/>
              <a:rect l="l" t="t" r="r" b="b"/>
              <a:pathLst>
                <a:path w="5057667" h="582085">
                  <a:moveTo>
                    <a:pt x="0" y="0"/>
                  </a:moveTo>
                  <a:lnTo>
                    <a:pt x="5057667" y="0"/>
                  </a:lnTo>
                  <a:lnTo>
                    <a:pt x="5057667" y="582085"/>
                  </a:lnTo>
                  <a:lnTo>
                    <a:pt x="0" y="582085"/>
                  </a:lnTo>
                  <a:close/>
                </a:path>
              </a:pathLst>
            </a:custGeom>
            <a:solidFill>
              <a:srgbClr val="093362"/>
            </a:solidFill>
          </p:spPr>
          <p:txBody>
            <a:bodyPr/>
            <a:lstStyle/>
            <a:p>
              <a:endParaRPr lang="en-US"/>
            </a:p>
          </p:txBody>
        </p:sp>
        <p:sp>
          <p:nvSpPr>
            <p:cNvPr id="24" name="TextBox 24"/>
            <p:cNvSpPr txBox="1"/>
            <p:nvPr/>
          </p:nvSpPr>
          <p:spPr>
            <a:xfrm>
              <a:off x="0" y="-47625"/>
              <a:ext cx="5057667" cy="629710"/>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3297049" y="1761731"/>
            <a:ext cx="11693902" cy="1707988"/>
          </a:xfrm>
          <a:prstGeom prst="rect">
            <a:avLst/>
          </a:prstGeom>
        </p:spPr>
        <p:txBody>
          <a:bodyPr lIns="0" tIns="0" rIns="0" bIns="0" rtlCol="0" anchor="t">
            <a:spAutoFit/>
          </a:bodyPr>
          <a:lstStyle/>
          <a:p>
            <a:pPr algn="ctr">
              <a:lnSpc>
                <a:spcPts val="12581"/>
              </a:lnSpc>
            </a:pPr>
            <a:r>
              <a:rPr lang="en-US" sz="12457">
                <a:solidFill>
                  <a:srgbClr val="FFFFFF"/>
                </a:solidFill>
                <a:latin typeface="Bobby Jones"/>
                <a:ea typeface="Bobby Jones"/>
                <a:cs typeface="Bobby Jones"/>
                <a:sym typeface="Bobby Jones"/>
              </a:rPr>
              <a:t>OBJECTIVES</a:t>
            </a:r>
          </a:p>
        </p:txBody>
      </p:sp>
      <p:sp>
        <p:nvSpPr>
          <p:cNvPr id="26" name="TextBox 26"/>
          <p:cNvSpPr txBox="1"/>
          <p:nvPr/>
        </p:nvSpPr>
        <p:spPr>
          <a:xfrm>
            <a:off x="9752439" y="5296968"/>
            <a:ext cx="3186164" cy="2463800"/>
          </a:xfrm>
          <a:prstGeom prst="rect">
            <a:avLst/>
          </a:prstGeom>
        </p:spPr>
        <p:txBody>
          <a:bodyPr lIns="0" tIns="0" rIns="0" bIns="0" rtlCol="0" anchor="t">
            <a:spAutoFit/>
          </a:bodyPr>
          <a:lstStyle/>
          <a:p>
            <a:pPr algn="ctr">
              <a:lnSpc>
                <a:spcPts val="2800"/>
              </a:lnSpc>
            </a:pPr>
            <a:r>
              <a:rPr lang="en-US" sz="2000">
                <a:solidFill>
                  <a:srgbClr val="FFFFFF"/>
                </a:solidFill>
                <a:latin typeface="Livvic"/>
                <a:ea typeface="Livvic"/>
                <a:cs typeface="Livvic"/>
                <a:sym typeface="Livvic"/>
              </a:rPr>
              <a:t>To develop machine learning models that predict future climate change impacts based on historical and current environmental data.</a:t>
            </a:r>
          </a:p>
          <a:p>
            <a:pPr marL="0" lvl="1" indent="0" algn="ctr">
              <a:lnSpc>
                <a:spcPts val="2800"/>
              </a:lnSpc>
              <a:spcBef>
                <a:spcPct val="0"/>
              </a:spcBef>
            </a:pPr>
            <a:endParaRPr lang="en-US" sz="2000">
              <a:solidFill>
                <a:srgbClr val="FFFFFF"/>
              </a:solidFill>
              <a:latin typeface="Livvic"/>
              <a:ea typeface="Livvic"/>
              <a:cs typeface="Livvic"/>
              <a:sym typeface="Livvic"/>
            </a:endParaRPr>
          </a:p>
        </p:txBody>
      </p:sp>
      <p:sp>
        <p:nvSpPr>
          <p:cNvPr id="27" name="TextBox 27"/>
          <p:cNvSpPr txBox="1"/>
          <p:nvPr/>
        </p:nvSpPr>
        <p:spPr>
          <a:xfrm>
            <a:off x="2688580" y="4554098"/>
            <a:ext cx="408215" cy="503465"/>
          </a:xfrm>
          <a:prstGeom prst="rect">
            <a:avLst/>
          </a:prstGeom>
        </p:spPr>
        <p:txBody>
          <a:bodyPr lIns="0" tIns="0" rIns="0" bIns="0" rtlCol="0" anchor="t">
            <a:spAutoFit/>
          </a:bodyPr>
          <a:lstStyle/>
          <a:p>
            <a:pPr algn="ctr">
              <a:lnSpc>
                <a:spcPts val="4231"/>
              </a:lnSpc>
            </a:pPr>
            <a:r>
              <a:rPr lang="en-US" sz="2695">
                <a:solidFill>
                  <a:srgbClr val="000000"/>
                </a:solidFill>
                <a:latin typeface="Livvic"/>
                <a:ea typeface="Livvic"/>
                <a:cs typeface="Livvic"/>
                <a:sym typeface="Livvic"/>
              </a:rPr>
              <a:t>1</a:t>
            </a:r>
          </a:p>
        </p:txBody>
      </p:sp>
      <p:sp>
        <p:nvSpPr>
          <p:cNvPr id="28" name="TextBox 28"/>
          <p:cNvSpPr txBox="1"/>
          <p:nvPr/>
        </p:nvSpPr>
        <p:spPr>
          <a:xfrm>
            <a:off x="6915690" y="4554098"/>
            <a:ext cx="408215" cy="503465"/>
          </a:xfrm>
          <a:prstGeom prst="rect">
            <a:avLst/>
          </a:prstGeom>
        </p:spPr>
        <p:txBody>
          <a:bodyPr lIns="0" tIns="0" rIns="0" bIns="0" rtlCol="0" anchor="t">
            <a:spAutoFit/>
          </a:bodyPr>
          <a:lstStyle/>
          <a:p>
            <a:pPr algn="ctr">
              <a:lnSpc>
                <a:spcPts val="4231"/>
              </a:lnSpc>
            </a:pPr>
            <a:r>
              <a:rPr lang="en-US" sz="2695">
                <a:solidFill>
                  <a:srgbClr val="000000"/>
                </a:solidFill>
                <a:latin typeface="Livvic"/>
                <a:ea typeface="Livvic"/>
                <a:cs typeface="Livvic"/>
                <a:sym typeface="Livvic"/>
              </a:rPr>
              <a:t>2</a:t>
            </a:r>
          </a:p>
        </p:txBody>
      </p:sp>
      <p:sp>
        <p:nvSpPr>
          <p:cNvPr id="29" name="TextBox 29"/>
          <p:cNvSpPr txBox="1"/>
          <p:nvPr/>
        </p:nvSpPr>
        <p:spPr>
          <a:xfrm>
            <a:off x="11141413" y="4554098"/>
            <a:ext cx="408215" cy="503465"/>
          </a:xfrm>
          <a:prstGeom prst="rect">
            <a:avLst/>
          </a:prstGeom>
        </p:spPr>
        <p:txBody>
          <a:bodyPr lIns="0" tIns="0" rIns="0" bIns="0" rtlCol="0" anchor="t">
            <a:spAutoFit/>
          </a:bodyPr>
          <a:lstStyle/>
          <a:p>
            <a:pPr algn="ctr">
              <a:lnSpc>
                <a:spcPts val="4231"/>
              </a:lnSpc>
            </a:pPr>
            <a:r>
              <a:rPr lang="en-US" sz="2695">
                <a:solidFill>
                  <a:srgbClr val="000000"/>
                </a:solidFill>
                <a:latin typeface="Livvic"/>
                <a:ea typeface="Livvic"/>
                <a:cs typeface="Livvic"/>
                <a:sym typeface="Livvic"/>
              </a:rPr>
              <a:t>3</a:t>
            </a:r>
          </a:p>
        </p:txBody>
      </p:sp>
      <p:grpSp>
        <p:nvGrpSpPr>
          <p:cNvPr id="30" name="Group 30"/>
          <p:cNvGrpSpPr/>
          <p:nvPr/>
        </p:nvGrpSpPr>
        <p:grpSpPr>
          <a:xfrm>
            <a:off x="13686205" y="4265908"/>
            <a:ext cx="3699194" cy="3458752"/>
            <a:chOff x="0" y="0"/>
            <a:chExt cx="1394294" cy="1303667"/>
          </a:xfrm>
        </p:grpSpPr>
        <p:sp>
          <p:nvSpPr>
            <p:cNvPr id="31" name="Freeform 31"/>
            <p:cNvSpPr/>
            <p:nvPr/>
          </p:nvSpPr>
          <p:spPr>
            <a:xfrm>
              <a:off x="0" y="0"/>
              <a:ext cx="1394294" cy="1303667"/>
            </a:xfrm>
            <a:custGeom>
              <a:avLst/>
              <a:gdLst/>
              <a:ahLst/>
              <a:cxnLst/>
              <a:rect l="l" t="t" r="r" b="b"/>
              <a:pathLst>
                <a:path w="1394294" h="1303667">
                  <a:moveTo>
                    <a:pt x="52322" y="0"/>
                  </a:moveTo>
                  <a:lnTo>
                    <a:pt x="1341972" y="0"/>
                  </a:lnTo>
                  <a:cubicBezTo>
                    <a:pt x="1355849" y="0"/>
                    <a:pt x="1369157" y="5512"/>
                    <a:pt x="1378969" y="15325"/>
                  </a:cubicBezTo>
                  <a:cubicBezTo>
                    <a:pt x="1388782" y="25137"/>
                    <a:pt x="1394294" y="38445"/>
                    <a:pt x="1394294" y="52322"/>
                  </a:cubicBezTo>
                  <a:lnTo>
                    <a:pt x="1394294" y="1251345"/>
                  </a:lnTo>
                  <a:cubicBezTo>
                    <a:pt x="1394294" y="1280242"/>
                    <a:pt x="1370869" y="1303667"/>
                    <a:pt x="1341972" y="1303667"/>
                  </a:cubicBezTo>
                  <a:lnTo>
                    <a:pt x="52322" y="1303667"/>
                  </a:lnTo>
                  <a:cubicBezTo>
                    <a:pt x="38445" y="1303667"/>
                    <a:pt x="25137" y="1298154"/>
                    <a:pt x="15325" y="1288342"/>
                  </a:cubicBezTo>
                  <a:cubicBezTo>
                    <a:pt x="5512" y="1278530"/>
                    <a:pt x="0" y="1265222"/>
                    <a:pt x="0" y="1251345"/>
                  </a:cubicBezTo>
                  <a:lnTo>
                    <a:pt x="0" y="52322"/>
                  </a:lnTo>
                  <a:cubicBezTo>
                    <a:pt x="0" y="38445"/>
                    <a:pt x="5512" y="25137"/>
                    <a:pt x="15325" y="15325"/>
                  </a:cubicBezTo>
                  <a:cubicBezTo>
                    <a:pt x="25137" y="5512"/>
                    <a:pt x="38445" y="0"/>
                    <a:pt x="52322" y="0"/>
                  </a:cubicBezTo>
                  <a:close/>
                </a:path>
              </a:pathLst>
            </a:custGeom>
            <a:solidFill>
              <a:srgbClr val="093362"/>
            </a:solidFill>
            <a:ln cap="rnd">
              <a:noFill/>
              <a:prstDash val="solid"/>
              <a:round/>
            </a:ln>
          </p:spPr>
          <p:txBody>
            <a:bodyPr/>
            <a:lstStyle/>
            <a:p>
              <a:endParaRPr lang="en-US"/>
            </a:p>
          </p:txBody>
        </p:sp>
        <p:sp>
          <p:nvSpPr>
            <p:cNvPr id="32" name="TextBox 32"/>
            <p:cNvSpPr txBox="1"/>
            <p:nvPr/>
          </p:nvSpPr>
          <p:spPr>
            <a:xfrm>
              <a:off x="0" y="-47625"/>
              <a:ext cx="1394294" cy="135129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33" name="Group 33"/>
          <p:cNvGrpSpPr/>
          <p:nvPr/>
        </p:nvGrpSpPr>
        <p:grpSpPr>
          <a:xfrm>
            <a:off x="15260531" y="4578280"/>
            <a:ext cx="578017" cy="578017"/>
            <a:chOff x="0" y="0"/>
            <a:chExt cx="6350000" cy="6350000"/>
          </a:xfrm>
        </p:grpSpPr>
        <p:sp>
          <p:nvSpPr>
            <p:cNvPr id="34" name="Freeform 3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US"/>
            </a:p>
          </p:txBody>
        </p:sp>
      </p:grpSp>
      <p:sp>
        <p:nvSpPr>
          <p:cNvPr id="35" name="TextBox 35"/>
          <p:cNvSpPr txBox="1"/>
          <p:nvPr/>
        </p:nvSpPr>
        <p:spPr>
          <a:xfrm>
            <a:off x="13956458" y="5310802"/>
            <a:ext cx="3186164" cy="2036572"/>
          </a:xfrm>
          <a:prstGeom prst="rect">
            <a:avLst/>
          </a:prstGeom>
        </p:spPr>
        <p:txBody>
          <a:bodyPr lIns="0" tIns="0" rIns="0" bIns="0" rtlCol="0" anchor="t">
            <a:spAutoFit/>
          </a:bodyPr>
          <a:lstStyle/>
          <a:p>
            <a:pPr marL="0" lvl="1" indent="0" algn="ctr">
              <a:lnSpc>
                <a:spcPts val="3247"/>
              </a:lnSpc>
              <a:spcBef>
                <a:spcPct val="0"/>
              </a:spcBef>
            </a:pPr>
            <a:r>
              <a:rPr lang="en-US" sz="2319">
                <a:solidFill>
                  <a:srgbClr val="FFFFFF"/>
                </a:solidFill>
                <a:latin typeface="Livvic"/>
                <a:ea typeface="Livvic"/>
                <a:cs typeface="Livvic"/>
                <a:sym typeface="Livvic"/>
              </a:rPr>
              <a:t>To forecast future scenarios such as temperature rise, pollution levels, and sea level rise.</a:t>
            </a:r>
          </a:p>
        </p:txBody>
      </p:sp>
      <p:sp>
        <p:nvSpPr>
          <p:cNvPr id="36" name="TextBox 36"/>
          <p:cNvSpPr txBox="1"/>
          <p:nvPr/>
        </p:nvSpPr>
        <p:spPr>
          <a:xfrm>
            <a:off x="15345432" y="4567932"/>
            <a:ext cx="408215" cy="503465"/>
          </a:xfrm>
          <a:prstGeom prst="rect">
            <a:avLst/>
          </a:prstGeom>
        </p:spPr>
        <p:txBody>
          <a:bodyPr lIns="0" tIns="0" rIns="0" bIns="0" rtlCol="0" anchor="t">
            <a:spAutoFit/>
          </a:bodyPr>
          <a:lstStyle/>
          <a:p>
            <a:pPr algn="ctr">
              <a:lnSpc>
                <a:spcPts val="4231"/>
              </a:lnSpc>
            </a:pPr>
            <a:r>
              <a:rPr lang="en-US" sz="2695">
                <a:solidFill>
                  <a:srgbClr val="000000"/>
                </a:solidFill>
                <a:latin typeface="Livvic"/>
                <a:ea typeface="Livvic"/>
                <a:cs typeface="Livvic"/>
                <a:sym typeface="Livvic"/>
              </a:rPr>
              <a:t>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93362"/>
        </a:solidFill>
        <a:effectLst/>
      </p:bgPr>
    </p:bg>
    <p:spTree>
      <p:nvGrpSpPr>
        <p:cNvPr id="1" name=""/>
        <p:cNvGrpSpPr/>
        <p:nvPr/>
      </p:nvGrpSpPr>
      <p:grpSpPr>
        <a:xfrm>
          <a:off x="0" y="0"/>
          <a:ext cx="0" cy="0"/>
          <a:chOff x="0" y="0"/>
          <a:chExt cx="0" cy="0"/>
        </a:xfrm>
      </p:grpSpPr>
      <p:sp>
        <p:nvSpPr>
          <p:cNvPr id="2" name="AutoShape 2"/>
          <p:cNvSpPr/>
          <p:nvPr/>
        </p:nvSpPr>
        <p:spPr>
          <a:xfrm>
            <a:off x="9628395" y="3202889"/>
            <a:ext cx="319604" cy="285896"/>
          </a:xfrm>
          <a:prstGeom prst="rect">
            <a:avLst/>
          </a:prstGeom>
          <a:solidFill>
            <a:srgbClr val="FFFFFF"/>
          </a:solidFill>
        </p:spPr>
        <p:txBody>
          <a:bodyPr/>
          <a:lstStyle/>
          <a:p>
            <a:endParaRPr lang="en-US"/>
          </a:p>
        </p:txBody>
      </p:sp>
      <p:sp>
        <p:nvSpPr>
          <p:cNvPr id="3" name="AutoShape 3"/>
          <p:cNvSpPr/>
          <p:nvPr/>
        </p:nvSpPr>
        <p:spPr>
          <a:xfrm>
            <a:off x="9628395" y="4705277"/>
            <a:ext cx="319604" cy="285896"/>
          </a:xfrm>
          <a:prstGeom prst="rect">
            <a:avLst/>
          </a:prstGeom>
          <a:solidFill>
            <a:srgbClr val="FFFFFF">
              <a:alpha val="19608"/>
            </a:srgbClr>
          </a:solidFill>
        </p:spPr>
        <p:txBody>
          <a:bodyPr/>
          <a:lstStyle/>
          <a:p>
            <a:endParaRPr lang="en-US"/>
          </a:p>
        </p:txBody>
      </p:sp>
      <p:sp>
        <p:nvSpPr>
          <p:cNvPr id="4" name="AutoShape 4"/>
          <p:cNvSpPr/>
          <p:nvPr/>
        </p:nvSpPr>
        <p:spPr>
          <a:xfrm>
            <a:off x="9628395" y="6207665"/>
            <a:ext cx="319604" cy="285896"/>
          </a:xfrm>
          <a:prstGeom prst="rect">
            <a:avLst/>
          </a:prstGeom>
          <a:solidFill>
            <a:srgbClr val="FFFFFF">
              <a:alpha val="19608"/>
            </a:srgbClr>
          </a:solidFill>
        </p:spPr>
        <p:txBody>
          <a:bodyPr/>
          <a:lstStyle/>
          <a:p>
            <a:endParaRPr lang="en-US"/>
          </a:p>
        </p:txBody>
      </p:sp>
      <p:grpSp>
        <p:nvGrpSpPr>
          <p:cNvPr id="5" name="Group 5"/>
          <p:cNvGrpSpPr/>
          <p:nvPr/>
        </p:nvGrpSpPr>
        <p:grpSpPr>
          <a:xfrm>
            <a:off x="1028700" y="4545013"/>
            <a:ext cx="7862205" cy="4713287"/>
            <a:chOff x="0" y="0"/>
            <a:chExt cx="1355827" cy="812800"/>
          </a:xfrm>
        </p:grpSpPr>
        <p:sp>
          <p:nvSpPr>
            <p:cNvPr id="6" name="Freeform 6"/>
            <p:cNvSpPr/>
            <p:nvPr/>
          </p:nvSpPr>
          <p:spPr>
            <a:xfrm>
              <a:off x="0" y="0"/>
              <a:ext cx="1355827" cy="812800"/>
            </a:xfrm>
            <a:custGeom>
              <a:avLst/>
              <a:gdLst/>
              <a:ahLst/>
              <a:cxnLst/>
              <a:rect l="l" t="t" r="r" b="b"/>
              <a:pathLst>
                <a:path w="1355827" h="812800">
                  <a:moveTo>
                    <a:pt x="0" y="0"/>
                  </a:moveTo>
                  <a:lnTo>
                    <a:pt x="1355827" y="0"/>
                  </a:lnTo>
                  <a:lnTo>
                    <a:pt x="1355827" y="812800"/>
                  </a:lnTo>
                  <a:lnTo>
                    <a:pt x="0" y="812800"/>
                  </a:lnTo>
                  <a:close/>
                </a:path>
              </a:pathLst>
            </a:custGeom>
            <a:blipFill>
              <a:blip r:embed="rId2"/>
              <a:stretch>
                <a:fillRect l="-17009" t="-1207" r="-25331"/>
              </a:stretch>
            </a:blipFill>
          </p:spPr>
          <p:txBody>
            <a:bodyPr/>
            <a:lstStyle/>
            <a:p>
              <a:endParaRPr lang="en-US"/>
            </a:p>
          </p:txBody>
        </p:sp>
      </p:grpSp>
      <p:sp>
        <p:nvSpPr>
          <p:cNvPr id="7" name="TextBox 7"/>
          <p:cNvSpPr txBox="1"/>
          <p:nvPr/>
        </p:nvSpPr>
        <p:spPr>
          <a:xfrm>
            <a:off x="1028700" y="1521186"/>
            <a:ext cx="6370994" cy="2438400"/>
          </a:xfrm>
          <a:prstGeom prst="rect">
            <a:avLst/>
          </a:prstGeom>
        </p:spPr>
        <p:txBody>
          <a:bodyPr lIns="0" tIns="0" rIns="0" bIns="0" rtlCol="0" anchor="t">
            <a:spAutoFit/>
          </a:bodyPr>
          <a:lstStyle/>
          <a:p>
            <a:pPr marL="0" lvl="0" indent="0" algn="l">
              <a:lnSpc>
                <a:spcPts val="9569"/>
              </a:lnSpc>
            </a:pPr>
            <a:r>
              <a:rPr lang="en-US" sz="7974">
                <a:solidFill>
                  <a:srgbClr val="FFFFFF"/>
                </a:solidFill>
                <a:latin typeface="Bobby Jones"/>
                <a:ea typeface="Bobby Jones"/>
                <a:cs typeface="Bobby Jones"/>
                <a:sym typeface="Bobby Jones"/>
              </a:rPr>
              <a:t>TOOLS AND TECHNOLOGIES</a:t>
            </a:r>
          </a:p>
        </p:txBody>
      </p:sp>
      <p:grpSp>
        <p:nvGrpSpPr>
          <p:cNvPr id="8" name="Group 8"/>
          <p:cNvGrpSpPr/>
          <p:nvPr/>
        </p:nvGrpSpPr>
        <p:grpSpPr>
          <a:xfrm>
            <a:off x="10614749" y="1540236"/>
            <a:ext cx="6402042" cy="597535"/>
            <a:chOff x="0" y="0"/>
            <a:chExt cx="8536056" cy="796713"/>
          </a:xfrm>
        </p:grpSpPr>
        <p:sp>
          <p:nvSpPr>
            <p:cNvPr id="9" name="TextBox 9"/>
            <p:cNvSpPr txBox="1"/>
            <p:nvPr/>
          </p:nvSpPr>
          <p:spPr>
            <a:xfrm>
              <a:off x="0" y="-47625"/>
              <a:ext cx="1027877" cy="844338"/>
            </a:xfrm>
            <a:prstGeom prst="rect">
              <a:avLst/>
            </a:prstGeom>
          </p:spPr>
          <p:txBody>
            <a:bodyPr lIns="0" tIns="0" rIns="0" bIns="0" rtlCol="0" anchor="t">
              <a:spAutoFit/>
            </a:bodyPr>
            <a:lstStyle/>
            <a:p>
              <a:pPr algn="l">
                <a:lnSpc>
                  <a:spcPts val="5134"/>
                </a:lnSpc>
              </a:pPr>
              <a:r>
                <a:rPr lang="en-US" sz="3949">
                  <a:solidFill>
                    <a:srgbClr val="FFFFFF"/>
                  </a:solidFill>
                  <a:latin typeface="Bobby Jones"/>
                  <a:ea typeface="Bobby Jones"/>
                  <a:cs typeface="Bobby Jones"/>
                  <a:sym typeface="Bobby Jones"/>
                </a:rPr>
                <a:t>01</a:t>
              </a:r>
            </a:p>
          </p:txBody>
        </p:sp>
        <p:sp>
          <p:nvSpPr>
            <p:cNvPr id="10" name="TextBox 10"/>
            <p:cNvSpPr txBox="1"/>
            <p:nvPr/>
          </p:nvSpPr>
          <p:spPr>
            <a:xfrm>
              <a:off x="1345499" y="133350"/>
              <a:ext cx="7190557" cy="522817"/>
            </a:xfrm>
            <a:prstGeom prst="rect">
              <a:avLst/>
            </a:prstGeom>
          </p:spPr>
          <p:txBody>
            <a:bodyPr lIns="0" tIns="0" rIns="0" bIns="0" rtlCol="0" anchor="t">
              <a:spAutoFit/>
            </a:bodyPr>
            <a:lstStyle/>
            <a:p>
              <a:pPr marL="0" lvl="0" indent="0" algn="l">
                <a:lnSpc>
                  <a:spcPts val="3249"/>
                </a:lnSpc>
              </a:pPr>
              <a:r>
                <a:rPr lang="en-US" sz="2499">
                  <a:solidFill>
                    <a:srgbClr val="FFFFFF"/>
                  </a:solidFill>
                  <a:latin typeface="Livvic"/>
                  <a:ea typeface="Livvic"/>
                  <a:cs typeface="Livvic"/>
                  <a:sym typeface="Livvic"/>
                </a:rPr>
                <a:t>Python, Pnadas, NumPy, Seaborn</a:t>
              </a:r>
            </a:p>
          </p:txBody>
        </p:sp>
      </p:grpSp>
      <p:grpSp>
        <p:nvGrpSpPr>
          <p:cNvPr id="11" name="Group 11"/>
          <p:cNvGrpSpPr/>
          <p:nvPr/>
        </p:nvGrpSpPr>
        <p:grpSpPr>
          <a:xfrm>
            <a:off x="10614749" y="3042624"/>
            <a:ext cx="6402042" cy="901700"/>
            <a:chOff x="0" y="0"/>
            <a:chExt cx="8536056" cy="1202267"/>
          </a:xfrm>
        </p:grpSpPr>
        <p:sp>
          <p:nvSpPr>
            <p:cNvPr id="12" name="TextBox 12"/>
            <p:cNvSpPr txBox="1"/>
            <p:nvPr/>
          </p:nvSpPr>
          <p:spPr>
            <a:xfrm>
              <a:off x="0" y="-47625"/>
              <a:ext cx="1027877" cy="844338"/>
            </a:xfrm>
            <a:prstGeom prst="rect">
              <a:avLst/>
            </a:prstGeom>
          </p:spPr>
          <p:txBody>
            <a:bodyPr lIns="0" tIns="0" rIns="0" bIns="0" rtlCol="0" anchor="t">
              <a:spAutoFit/>
            </a:bodyPr>
            <a:lstStyle/>
            <a:p>
              <a:pPr algn="l">
                <a:lnSpc>
                  <a:spcPts val="5134"/>
                </a:lnSpc>
              </a:pPr>
              <a:r>
                <a:rPr lang="en-US" sz="3949">
                  <a:solidFill>
                    <a:srgbClr val="FFFFFF"/>
                  </a:solidFill>
                  <a:latin typeface="Bobby Jones"/>
                  <a:ea typeface="Bobby Jones"/>
                  <a:cs typeface="Bobby Jones"/>
                  <a:sym typeface="Bobby Jones"/>
                </a:rPr>
                <a:t>02</a:t>
              </a:r>
            </a:p>
          </p:txBody>
        </p:sp>
        <p:sp>
          <p:nvSpPr>
            <p:cNvPr id="13" name="TextBox 13"/>
            <p:cNvSpPr txBox="1"/>
            <p:nvPr/>
          </p:nvSpPr>
          <p:spPr>
            <a:xfrm>
              <a:off x="1345499" y="133350"/>
              <a:ext cx="7190557" cy="1068917"/>
            </a:xfrm>
            <a:prstGeom prst="rect">
              <a:avLst/>
            </a:prstGeom>
          </p:spPr>
          <p:txBody>
            <a:bodyPr lIns="0" tIns="0" rIns="0" bIns="0" rtlCol="0" anchor="t">
              <a:spAutoFit/>
            </a:bodyPr>
            <a:lstStyle/>
            <a:p>
              <a:pPr marL="0" lvl="0" indent="0" algn="l">
                <a:lnSpc>
                  <a:spcPts val="3249"/>
                </a:lnSpc>
              </a:pPr>
              <a:r>
                <a:rPr lang="en-US" sz="2499">
                  <a:solidFill>
                    <a:srgbClr val="FFFFFF"/>
                  </a:solidFill>
                  <a:latin typeface="Livvic"/>
                  <a:ea typeface="Livvic"/>
                  <a:cs typeface="Livvic"/>
                  <a:sym typeface="Livvic"/>
                </a:rPr>
                <a:t>Matplotlib, Plotly for data visualization</a:t>
              </a:r>
            </a:p>
          </p:txBody>
        </p:sp>
      </p:grpSp>
      <p:grpSp>
        <p:nvGrpSpPr>
          <p:cNvPr id="14" name="Group 14"/>
          <p:cNvGrpSpPr/>
          <p:nvPr/>
        </p:nvGrpSpPr>
        <p:grpSpPr>
          <a:xfrm>
            <a:off x="10614749" y="4545012"/>
            <a:ext cx="6402042" cy="901700"/>
            <a:chOff x="0" y="0"/>
            <a:chExt cx="8536056" cy="1202267"/>
          </a:xfrm>
        </p:grpSpPr>
        <p:sp>
          <p:nvSpPr>
            <p:cNvPr id="15" name="TextBox 15"/>
            <p:cNvSpPr txBox="1"/>
            <p:nvPr/>
          </p:nvSpPr>
          <p:spPr>
            <a:xfrm>
              <a:off x="0" y="-47625"/>
              <a:ext cx="1027877" cy="844338"/>
            </a:xfrm>
            <a:prstGeom prst="rect">
              <a:avLst/>
            </a:prstGeom>
          </p:spPr>
          <p:txBody>
            <a:bodyPr lIns="0" tIns="0" rIns="0" bIns="0" rtlCol="0" anchor="t">
              <a:spAutoFit/>
            </a:bodyPr>
            <a:lstStyle/>
            <a:p>
              <a:pPr algn="l">
                <a:lnSpc>
                  <a:spcPts val="5134"/>
                </a:lnSpc>
              </a:pPr>
              <a:r>
                <a:rPr lang="en-US" sz="3949">
                  <a:solidFill>
                    <a:srgbClr val="FFFFFF"/>
                  </a:solidFill>
                  <a:latin typeface="Bobby Jones"/>
                  <a:ea typeface="Bobby Jones"/>
                  <a:cs typeface="Bobby Jones"/>
                  <a:sym typeface="Bobby Jones"/>
                </a:rPr>
                <a:t>03</a:t>
              </a:r>
            </a:p>
          </p:txBody>
        </p:sp>
        <p:sp>
          <p:nvSpPr>
            <p:cNvPr id="16" name="TextBox 16"/>
            <p:cNvSpPr txBox="1"/>
            <p:nvPr/>
          </p:nvSpPr>
          <p:spPr>
            <a:xfrm>
              <a:off x="1345499" y="133350"/>
              <a:ext cx="7190557" cy="1068917"/>
            </a:xfrm>
            <a:prstGeom prst="rect">
              <a:avLst/>
            </a:prstGeom>
          </p:spPr>
          <p:txBody>
            <a:bodyPr lIns="0" tIns="0" rIns="0" bIns="0" rtlCol="0" anchor="t">
              <a:spAutoFit/>
            </a:bodyPr>
            <a:lstStyle/>
            <a:p>
              <a:pPr marL="0" lvl="0" indent="0" algn="l">
                <a:lnSpc>
                  <a:spcPts val="3249"/>
                </a:lnSpc>
              </a:pPr>
              <a:r>
                <a:rPr lang="en-US" sz="2499">
                  <a:solidFill>
                    <a:srgbClr val="FFFFFF"/>
                  </a:solidFill>
                  <a:latin typeface="Livvic"/>
                  <a:ea typeface="Livvic"/>
                  <a:cs typeface="Livvic"/>
                  <a:sym typeface="Livvic"/>
                </a:rPr>
                <a:t>TensorFlow, Keras for machine learning models</a:t>
              </a:r>
            </a:p>
          </p:txBody>
        </p:sp>
      </p:grpSp>
      <p:grpSp>
        <p:nvGrpSpPr>
          <p:cNvPr id="17" name="Group 17"/>
          <p:cNvGrpSpPr/>
          <p:nvPr/>
        </p:nvGrpSpPr>
        <p:grpSpPr>
          <a:xfrm>
            <a:off x="10614749" y="6047401"/>
            <a:ext cx="6402042" cy="901700"/>
            <a:chOff x="0" y="0"/>
            <a:chExt cx="8536056" cy="1202267"/>
          </a:xfrm>
        </p:grpSpPr>
        <p:sp>
          <p:nvSpPr>
            <p:cNvPr id="18" name="TextBox 18"/>
            <p:cNvSpPr txBox="1"/>
            <p:nvPr/>
          </p:nvSpPr>
          <p:spPr>
            <a:xfrm>
              <a:off x="0" y="-47625"/>
              <a:ext cx="1027877" cy="844338"/>
            </a:xfrm>
            <a:prstGeom prst="rect">
              <a:avLst/>
            </a:prstGeom>
          </p:spPr>
          <p:txBody>
            <a:bodyPr lIns="0" tIns="0" rIns="0" bIns="0" rtlCol="0" anchor="t">
              <a:spAutoFit/>
            </a:bodyPr>
            <a:lstStyle/>
            <a:p>
              <a:pPr algn="l">
                <a:lnSpc>
                  <a:spcPts val="5134"/>
                </a:lnSpc>
              </a:pPr>
              <a:r>
                <a:rPr lang="en-US" sz="3949">
                  <a:solidFill>
                    <a:srgbClr val="FFFFFF"/>
                  </a:solidFill>
                  <a:latin typeface="Bobby Jones"/>
                  <a:ea typeface="Bobby Jones"/>
                  <a:cs typeface="Bobby Jones"/>
                  <a:sym typeface="Bobby Jones"/>
                </a:rPr>
                <a:t>04</a:t>
              </a:r>
            </a:p>
          </p:txBody>
        </p:sp>
        <p:sp>
          <p:nvSpPr>
            <p:cNvPr id="19" name="TextBox 19"/>
            <p:cNvSpPr txBox="1"/>
            <p:nvPr/>
          </p:nvSpPr>
          <p:spPr>
            <a:xfrm>
              <a:off x="1345499" y="133350"/>
              <a:ext cx="7190557" cy="1068917"/>
            </a:xfrm>
            <a:prstGeom prst="rect">
              <a:avLst/>
            </a:prstGeom>
          </p:spPr>
          <p:txBody>
            <a:bodyPr lIns="0" tIns="0" rIns="0" bIns="0" rtlCol="0" anchor="t">
              <a:spAutoFit/>
            </a:bodyPr>
            <a:lstStyle/>
            <a:p>
              <a:pPr marL="0" lvl="0" indent="0" algn="l">
                <a:lnSpc>
                  <a:spcPts val="3249"/>
                </a:lnSpc>
              </a:pPr>
              <a:r>
                <a:rPr lang="en-US" sz="2499">
                  <a:solidFill>
                    <a:srgbClr val="FFFFFF"/>
                  </a:solidFill>
                  <a:latin typeface="Livvic"/>
                  <a:ea typeface="Livvic"/>
                  <a:cs typeface="Livvic"/>
                  <a:sym typeface="Livvic"/>
                </a:rPr>
                <a:t>Scikit-learn for traditional machine learning</a:t>
              </a:r>
            </a:p>
          </p:txBody>
        </p:sp>
      </p:grpSp>
      <p:grpSp>
        <p:nvGrpSpPr>
          <p:cNvPr id="20" name="Group 20"/>
          <p:cNvGrpSpPr/>
          <p:nvPr/>
        </p:nvGrpSpPr>
        <p:grpSpPr>
          <a:xfrm>
            <a:off x="10614749" y="7845064"/>
            <a:ext cx="6402042" cy="901700"/>
            <a:chOff x="0" y="0"/>
            <a:chExt cx="8536056" cy="1202267"/>
          </a:xfrm>
        </p:grpSpPr>
        <p:sp>
          <p:nvSpPr>
            <p:cNvPr id="21" name="TextBox 21"/>
            <p:cNvSpPr txBox="1"/>
            <p:nvPr/>
          </p:nvSpPr>
          <p:spPr>
            <a:xfrm>
              <a:off x="0" y="-47625"/>
              <a:ext cx="1027877" cy="844338"/>
            </a:xfrm>
            <a:prstGeom prst="rect">
              <a:avLst/>
            </a:prstGeom>
          </p:spPr>
          <p:txBody>
            <a:bodyPr lIns="0" tIns="0" rIns="0" bIns="0" rtlCol="0" anchor="t">
              <a:spAutoFit/>
            </a:bodyPr>
            <a:lstStyle/>
            <a:p>
              <a:pPr algn="l">
                <a:lnSpc>
                  <a:spcPts val="5134"/>
                </a:lnSpc>
              </a:pPr>
              <a:r>
                <a:rPr lang="en-US" sz="3949">
                  <a:solidFill>
                    <a:srgbClr val="FFFFFF"/>
                  </a:solidFill>
                  <a:latin typeface="Bobby Jones"/>
                  <a:ea typeface="Bobby Jones"/>
                  <a:cs typeface="Bobby Jones"/>
                  <a:sym typeface="Bobby Jones"/>
                </a:rPr>
                <a:t>05</a:t>
              </a:r>
            </a:p>
          </p:txBody>
        </p:sp>
        <p:sp>
          <p:nvSpPr>
            <p:cNvPr id="22" name="TextBox 22"/>
            <p:cNvSpPr txBox="1"/>
            <p:nvPr/>
          </p:nvSpPr>
          <p:spPr>
            <a:xfrm>
              <a:off x="1345499" y="133350"/>
              <a:ext cx="7190557" cy="1068917"/>
            </a:xfrm>
            <a:prstGeom prst="rect">
              <a:avLst/>
            </a:prstGeom>
          </p:spPr>
          <p:txBody>
            <a:bodyPr lIns="0" tIns="0" rIns="0" bIns="0" rtlCol="0" anchor="t">
              <a:spAutoFit/>
            </a:bodyPr>
            <a:lstStyle/>
            <a:p>
              <a:pPr marL="0" lvl="0" indent="0" algn="l">
                <a:lnSpc>
                  <a:spcPts val="3249"/>
                </a:lnSpc>
              </a:pPr>
              <a:r>
                <a:rPr lang="en-US" sz="2499">
                  <a:solidFill>
                    <a:srgbClr val="FFFFFF"/>
                  </a:solidFill>
                  <a:latin typeface="Livvic"/>
                  <a:ea typeface="Livvic"/>
                  <a:cs typeface="Livvic"/>
                  <a:sym typeface="Livvic"/>
                </a:rPr>
                <a:t>Geospatial tools like QGIS or GeoPandas</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93362"/>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711247"/>
            <a:ext cx="3128324" cy="312832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4579"/>
            </a:solidFill>
          </p:spPr>
          <p:txBody>
            <a:bodyPr/>
            <a:lstStyle/>
            <a:p>
              <a:endParaRPr lang="en-US"/>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881066" y="3367023"/>
            <a:ext cx="3128324" cy="312832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4579"/>
            </a:solidFill>
          </p:spPr>
          <p:txBody>
            <a:bodyPr/>
            <a:lstStyle/>
            <a:p>
              <a:endParaRPr lang="en-US"/>
            </a:p>
          </p:txBody>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4390721" y="3310327"/>
            <a:ext cx="3128324" cy="312832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4579"/>
            </a:solidFill>
          </p:spPr>
          <p:txBody>
            <a:bodyPr/>
            <a:lstStyle/>
            <a:p>
              <a:endParaRPr lang="en-US"/>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1368812" y="2244578"/>
            <a:ext cx="2448099" cy="811564"/>
          </a:xfrm>
          <a:prstGeom prst="rect">
            <a:avLst/>
          </a:prstGeom>
        </p:spPr>
        <p:txBody>
          <a:bodyPr lIns="0" tIns="0" rIns="0" bIns="0" rtlCol="0" anchor="t">
            <a:spAutoFit/>
          </a:bodyPr>
          <a:lstStyle/>
          <a:p>
            <a:pPr marL="0" lvl="1" indent="0" algn="ctr">
              <a:lnSpc>
                <a:spcPts val="3740"/>
              </a:lnSpc>
              <a:spcBef>
                <a:spcPct val="0"/>
              </a:spcBef>
            </a:pPr>
            <a:r>
              <a:rPr lang="en-US" sz="2671">
                <a:solidFill>
                  <a:srgbClr val="FFFFFF"/>
                </a:solidFill>
                <a:latin typeface="Bobby Jones"/>
                <a:ea typeface="Bobby Jones"/>
                <a:cs typeface="Bobby Jones"/>
                <a:sym typeface="Bobby Jones"/>
              </a:rPr>
              <a:t>Data COllection</a:t>
            </a:r>
          </a:p>
        </p:txBody>
      </p:sp>
      <p:sp>
        <p:nvSpPr>
          <p:cNvPr id="12" name="TextBox 12"/>
          <p:cNvSpPr txBox="1"/>
          <p:nvPr/>
        </p:nvSpPr>
        <p:spPr>
          <a:xfrm>
            <a:off x="3958387" y="2859754"/>
            <a:ext cx="3995795" cy="434478"/>
          </a:xfrm>
          <a:prstGeom prst="rect">
            <a:avLst/>
          </a:prstGeom>
        </p:spPr>
        <p:txBody>
          <a:bodyPr wrap="square" lIns="0" tIns="0" rIns="0" bIns="0" rtlCol="0" anchor="t">
            <a:spAutoFit/>
          </a:bodyPr>
          <a:lstStyle/>
          <a:p>
            <a:pPr marL="0" lvl="1" indent="0" algn="ctr">
              <a:lnSpc>
                <a:spcPts val="3740"/>
              </a:lnSpc>
              <a:spcBef>
                <a:spcPct val="0"/>
              </a:spcBef>
            </a:pPr>
            <a:r>
              <a:rPr lang="en-US" sz="2671" dirty="0">
                <a:solidFill>
                  <a:srgbClr val="FFFFFF"/>
                </a:solidFill>
                <a:latin typeface="Bobby Jones"/>
                <a:ea typeface="Bobby Jones"/>
                <a:cs typeface="Bobby Jones"/>
                <a:sym typeface="Bobby Jones"/>
              </a:rPr>
              <a:t>EXPLORATORY DATA ANALYSIS</a:t>
            </a:r>
          </a:p>
        </p:txBody>
      </p:sp>
      <p:sp>
        <p:nvSpPr>
          <p:cNvPr id="13" name="TextBox 13"/>
          <p:cNvSpPr txBox="1"/>
          <p:nvPr/>
        </p:nvSpPr>
        <p:spPr>
          <a:xfrm>
            <a:off x="11103505" y="2900993"/>
            <a:ext cx="2675744" cy="889519"/>
          </a:xfrm>
          <a:prstGeom prst="rect">
            <a:avLst/>
          </a:prstGeom>
        </p:spPr>
        <p:txBody>
          <a:bodyPr lIns="0" tIns="0" rIns="0" bIns="0" rtlCol="0" anchor="t">
            <a:spAutoFit/>
          </a:bodyPr>
          <a:lstStyle/>
          <a:p>
            <a:pPr marL="0" lvl="1" indent="0" algn="ctr">
              <a:lnSpc>
                <a:spcPts val="3740"/>
              </a:lnSpc>
              <a:spcBef>
                <a:spcPct val="0"/>
              </a:spcBef>
            </a:pPr>
            <a:r>
              <a:rPr lang="en-US" sz="2671">
                <a:solidFill>
                  <a:srgbClr val="FFFFFF"/>
                </a:solidFill>
                <a:latin typeface="Bobby Jones"/>
                <a:ea typeface="Bobby Jones"/>
                <a:cs typeface="Bobby Jones"/>
                <a:sym typeface="Bobby Jones"/>
              </a:rPr>
              <a:t>MODEL EVALUATION </a:t>
            </a:r>
          </a:p>
        </p:txBody>
      </p:sp>
      <p:grpSp>
        <p:nvGrpSpPr>
          <p:cNvPr id="14" name="Group 14"/>
          <p:cNvGrpSpPr>
            <a:grpSpLocks noChangeAspect="1"/>
          </p:cNvGrpSpPr>
          <p:nvPr/>
        </p:nvGrpSpPr>
        <p:grpSpPr>
          <a:xfrm>
            <a:off x="4609925" y="3529536"/>
            <a:ext cx="2689917" cy="2689906"/>
            <a:chOff x="0" y="0"/>
            <a:chExt cx="6350000" cy="6349975"/>
          </a:xfrm>
        </p:grpSpPr>
        <p:sp>
          <p:nvSpPr>
            <p:cNvPr id="15" name="Freeform 1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38888" r="-38888"/>
              </a:stretch>
            </a:blipFill>
          </p:spPr>
          <p:txBody>
            <a:bodyPr/>
            <a:lstStyle/>
            <a:p>
              <a:endParaRPr lang="en-US"/>
            </a:p>
          </p:txBody>
        </p:sp>
      </p:grpSp>
      <p:grpSp>
        <p:nvGrpSpPr>
          <p:cNvPr id="16" name="Group 16"/>
          <p:cNvGrpSpPr>
            <a:grpSpLocks noChangeAspect="1"/>
          </p:cNvGrpSpPr>
          <p:nvPr/>
        </p:nvGrpSpPr>
        <p:grpSpPr>
          <a:xfrm>
            <a:off x="11100270" y="3586233"/>
            <a:ext cx="2689917" cy="2689906"/>
            <a:chOff x="0" y="0"/>
            <a:chExt cx="6350000" cy="6349975"/>
          </a:xfrm>
        </p:grpSpPr>
        <p:sp>
          <p:nvSpPr>
            <p:cNvPr id="17" name="Freeform 1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5046" r="-25046"/>
              </a:stretch>
            </a:blipFill>
          </p:spPr>
          <p:txBody>
            <a:bodyPr/>
            <a:lstStyle/>
            <a:p>
              <a:endParaRPr lang="en-US"/>
            </a:p>
          </p:txBody>
        </p:sp>
      </p:grpSp>
      <p:grpSp>
        <p:nvGrpSpPr>
          <p:cNvPr id="18" name="Group 18"/>
          <p:cNvGrpSpPr>
            <a:grpSpLocks noChangeAspect="1"/>
          </p:cNvGrpSpPr>
          <p:nvPr/>
        </p:nvGrpSpPr>
        <p:grpSpPr>
          <a:xfrm>
            <a:off x="1247904" y="2930456"/>
            <a:ext cx="2689917" cy="2689906"/>
            <a:chOff x="0" y="0"/>
            <a:chExt cx="6350000" cy="6349975"/>
          </a:xfrm>
        </p:grpSpPr>
        <p:sp>
          <p:nvSpPr>
            <p:cNvPr id="19" name="Freeform 1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45091" r="-45091"/>
              </a:stretch>
            </a:blipFill>
          </p:spPr>
          <p:txBody>
            <a:bodyPr/>
            <a:lstStyle/>
            <a:p>
              <a:endParaRPr lang="en-US"/>
            </a:p>
          </p:txBody>
        </p:sp>
      </p:grpSp>
      <p:grpSp>
        <p:nvGrpSpPr>
          <p:cNvPr id="20" name="Group 20"/>
          <p:cNvGrpSpPr/>
          <p:nvPr/>
        </p:nvGrpSpPr>
        <p:grpSpPr>
          <a:xfrm>
            <a:off x="7635894" y="2710608"/>
            <a:ext cx="3128324" cy="3128324"/>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4579"/>
            </a:solidFill>
          </p:spPr>
          <p:txBody>
            <a:bodyPr/>
            <a:lstStyle/>
            <a:p>
              <a:endParaRPr lang="en-US"/>
            </a:p>
          </p:txBody>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7056152" y="2244578"/>
            <a:ext cx="4175696" cy="434478"/>
          </a:xfrm>
          <a:prstGeom prst="rect">
            <a:avLst/>
          </a:prstGeom>
        </p:spPr>
        <p:txBody>
          <a:bodyPr wrap="square" lIns="0" tIns="0" rIns="0" bIns="0" rtlCol="0" anchor="t">
            <a:spAutoFit/>
          </a:bodyPr>
          <a:lstStyle/>
          <a:p>
            <a:pPr marL="0" lvl="1" indent="0" algn="ctr">
              <a:lnSpc>
                <a:spcPts val="3740"/>
              </a:lnSpc>
              <a:spcBef>
                <a:spcPct val="0"/>
              </a:spcBef>
            </a:pPr>
            <a:r>
              <a:rPr lang="en-US" sz="2671" dirty="0">
                <a:solidFill>
                  <a:srgbClr val="FFFFFF"/>
                </a:solidFill>
                <a:latin typeface="Bobby Jones"/>
                <a:ea typeface="Bobby Jones"/>
                <a:cs typeface="Bobby Jones"/>
                <a:sym typeface="Bobby Jones"/>
              </a:rPr>
              <a:t>MODEL BUILDING &amp; PREDICTION</a:t>
            </a:r>
          </a:p>
        </p:txBody>
      </p:sp>
      <p:grpSp>
        <p:nvGrpSpPr>
          <p:cNvPr id="24" name="Group 24"/>
          <p:cNvGrpSpPr>
            <a:grpSpLocks noChangeAspect="1"/>
          </p:cNvGrpSpPr>
          <p:nvPr/>
        </p:nvGrpSpPr>
        <p:grpSpPr>
          <a:xfrm>
            <a:off x="7855098" y="2929817"/>
            <a:ext cx="2689917" cy="2689906"/>
            <a:chOff x="0" y="0"/>
            <a:chExt cx="6350000" cy="6349975"/>
          </a:xfrm>
        </p:grpSpPr>
        <p:sp>
          <p:nvSpPr>
            <p:cNvPr id="25" name="Freeform 2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8598" r="-8598"/>
              </a:stretch>
            </a:blipFill>
          </p:spPr>
          <p:txBody>
            <a:bodyPr/>
            <a:lstStyle/>
            <a:p>
              <a:endParaRPr lang="en-US"/>
            </a:p>
          </p:txBody>
        </p:sp>
      </p:grpSp>
      <p:grpSp>
        <p:nvGrpSpPr>
          <p:cNvPr id="26" name="Group 26"/>
          <p:cNvGrpSpPr/>
          <p:nvPr/>
        </p:nvGrpSpPr>
        <p:grpSpPr>
          <a:xfrm>
            <a:off x="14130976" y="2710608"/>
            <a:ext cx="3128324" cy="3128324"/>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64579"/>
            </a:solidFill>
          </p:spPr>
          <p:txBody>
            <a:bodyPr/>
            <a:lstStyle/>
            <a:p>
              <a:endParaRPr lang="en-US"/>
            </a:p>
          </p:txBody>
        </p:sp>
        <p:sp>
          <p:nvSpPr>
            <p:cNvPr id="28" name="TextBox 28"/>
            <p:cNvSpPr txBox="1"/>
            <p:nvPr/>
          </p:nvSpPr>
          <p:spPr>
            <a:xfrm>
              <a:off x="76200" y="28575"/>
              <a:ext cx="660400" cy="708025"/>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14258830" y="2244578"/>
            <a:ext cx="2872615" cy="968495"/>
          </a:xfrm>
          <a:prstGeom prst="rect">
            <a:avLst/>
          </a:prstGeom>
        </p:spPr>
        <p:txBody>
          <a:bodyPr lIns="0" tIns="0" rIns="0" bIns="0" rtlCol="0" anchor="t">
            <a:spAutoFit/>
          </a:bodyPr>
          <a:lstStyle/>
          <a:p>
            <a:pPr marL="0" lvl="1" indent="0" algn="ctr">
              <a:lnSpc>
                <a:spcPts val="3740"/>
              </a:lnSpc>
              <a:spcBef>
                <a:spcPct val="0"/>
              </a:spcBef>
            </a:pPr>
            <a:r>
              <a:rPr lang="en-US" sz="2671">
                <a:solidFill>
                  <a:srgbClr val="FFFFFF"/>
                </a:solidFill>
                <a:latin typeface="Bobby Jones"/>
                <a:ea typeface="Bobby Jones"/>
                <a:cs typeface="Bobby Jones"/>
                <a:sym typeface="Bobby Jones"/>
              </a:rPr>
              <a:t>RESULTS &amp; FORECAST</a:t>
            </a:r>
          </a:p>
        </p:txBody>
      </p:sp>
      <p:grpSp>
        <p:nvGrpSpPr>
          <p:cNvPr id="30" name="Group 30"/>
          <p:cNvGrpSpPr>
            <a:grpSpLocks noChangeAspect="1"/>
          </p:cNvGrpSpPr>
          <p:nvPr/>
        </p:nvGrpSpPr>
        <p:grpSpPr>
          <a:xfrm>
            <a:off x="14350180" y="2929817"/>
            <a:ext cx="2689917" cy="2689906"/>
            <a:chOff x="0" y="0"/>
            <a:chExt cx="6350000" cy="6349975"/>
          </a:xfrm>
        </p:grpSpPr>
        <p:sp>
          <p:nvSpPr>
            <p:cNvPr id="31" name="Freeform 3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39491" r="-10601"/>
              </a:stretch>
            </a:blipFill>
          </p:spPr>
          <p:txBody>
            <a:bodyPr/>
            <a:lstStyle/>
            <a:p>
              <a:endParaRPr lang="en-US"/>
            </a:p>
          </p:txBody>
        </p:sp>
      </p:grpSp>
      <p:sp>
        <p:nvSpPr>
          <p:cNvPr id="32" name="TextBox 32"/>
          <p:cNvSpPr txBox="1"/>
          <p:nvPr/>
        </p:nvSpPr>
        <p:spPr>
          <a:xfrm>
            <a:off x="1414807" y="6011738"/>
            <a:ext cx="2356111" cy="1773430"/>
          </a:xfrm>
          <a:prstGeom prst="rect">
            <a:avLst/>
          </a:prstGeom>
        </p:spPr>
        <p:txBody>
          <a:bodyPr lIns="0" tIns="0" rIns="0" bIns="0" rtlCol="0" anchor="t">
            <a:spAutoFit/>
          </a:bodyPr>
          <a:lstStyle/>
          <a:p>
            <a:pPr marL="0" lvl="1" indent="0" algn="ctr">
              <a:lnSpc>
                <a:spcPts val="2844"/>
              </a:lnSpc>
              <a:spcBef>
                <a:spcPct val="0"/>
              </a:spcBef>
            </a:pPr>
            <a:r>
              <a:rPr lang="en-US" sz="2032">
                <a:solidFill>
                  <a:srgbClr val="FFFFFF"/>
                </a:solidFill>
                <a:latin typeface="Livvic"/>
                <a:ea typeface="Livvic"/>
                <a:cs typeface="Livvic"/>
                <a:sym typeface="Livvic"/>
              </a:rPr>
              <a:t>Collect the data using the meteostat API, and various other online sources. </a:t>
            </a:r>
          </a:p>
        </p:txBody>
      </p:sp>
      <p:sp>
        <p:nvSpPr>
          <p:cNvPr id="33" name="TextBox 33"/>
          <p:cNvSpPr txBox="1"/>
          <p:nvPr/>
        </p:nvSpPr>
        <p:spPr>
          <a:xfrm>
            <a:off x="4542021" y="6566645"/>
            <a:ext cx="2824852" cy="1416041"/>
          </a:xfrm>
          <a:prstGeom prst="rect">
            <a:avLst/>
          </a:prstGeom>
        </p:spPr>
        <p:txBody>
          <a:bodyPr lIns="0" tIns="0" rIns="0" bIns="0" rtlCol="0" anchor="t">
            <a:spAutoFit/>
          </a:bodyPr>
          <a:lstStyle/>
          <a:p>
            <a:pPr marL="0" lvl="1" indent="0" algn="ctr">
              <a:lnSpc>
                <a:spcPts val="2844"/>
              </a:lnSpc>
              <a:spcBef>
                <a:spcPct val="0"/>
              </a:spcBef>
            </a:pPr>
            <a:r>
              <a:rPr lang="en-US" sz="2032">
                <a:solidFill>
                  <a:srgbClr val="FFFFFF"/>
                </a:solidFill>
                <a:latin typeface="Livvic"/>
                <a:ea typeface="Livvic"/>
                <a:cs typeface="Livvic"/>
                <a:sym typeface="Livvic"/>
              </a:rPr>
              <a:t>Perform a detailed Exploratory Data Analysis, and preprocess the dataset.</a:t>
            </a:r>
          </a:p>
        </p:txBody>
      </p:sp>
      <p:sp>
        <p:nvSpPr>
          <p:cNvPr id="34" name="TextBox 34"/>
          <p:cNvSpPr txBox="1"/>
          <p:nvPr/>
        </p:nvSpPr>
        <p:spPr>
          <a:xfrm>
            <a:off x="10957153" y="6566645"/>
            <a:ext cx="2976150" cy="1418627"/>
          </a:xfrm>
          <a:prstGeom prst="rect">
            <a:avLst/>
          </a:prstGeom>
        </p:spPr>
        <p:txBody>
          <a:bodyPr lIns="0" tIns="0" rIns="0" bIns="0" rtlCol="0" anchor="t">
            <a:spAutoFit/>
          </a:bodyPr>
          <a:lstStyle/>
          <a:p>
            <a:pPr algn="ctr">
              <a:lnSpc>
                <a:spcPts val="2844"/>
              </a:lnSpc>
            </a:pPr>
            <a:r>
              <a:rPr lang="en-US" sz="2032">
                <a:solidFill>
                  <a:srgbClr val="FFFFFF"/>
                </a:solidFill>
                <a:latin typeface="Livvic"/>
                <a:ea typeface="Livvic"/>
                <a:cs typeface="Livvic"/>
                <a:sym typeface="Livvic"/>
              </a:rPr>
              <a:t>Evaluation of the predictions comparing the actual data, and accuracy check.</a:t>
            </a:r>
          </a:p>
        </p:txBody>
      </p:sp>
      <p:sp>
        <p:nvSpPr>
          <p:cNvPr id="35" name="TextBox 35"/>
          <p:cNvSpPr txBox="1"/>
          <p:nvPr/>
        </p:nvSpPr>
        <p:spPr>
          <a:xfrm>
            <a:off x="8022000" y="6011738"/>
            <a:ext cx="2523014" cy="1773430"/>
          </a:xfrm>
          <a:prstGeom prst="rect">
            <a:avLst/>
          </a:prstGeom>
        </p:spPr>
        <p:txBody>
          <a:bodyPr lIns="0" tIns="0" rIns="0" bIns="0" rtlCol="0" anchor="t">
            <a:spAutoFit/>
          </a:bodyPr>
          <a:lstStyle/>
          <a:p>
            <a:pPr marL="0" lvl="1" indent="0" algn="ctr">
              <a:lnSpc>
                <a:spcPts val="2844"/>
              </a:lnSpc>
              <a:spcBef>
                <a:spcPct val="0"/>
              </a:spcBef>
            </a:pPr>
            <a:r>
              <a:rPr lang="en-US" sz="2032">
                <a:solidFill>
                  <a:srgbClr val="FFFFFF"/>
                </a:solidFill>
                <a:latin typeface="Livvic"/>
                <a:ea typeface="Livvic"/>
                <a:cs typeface="Livvic"/>
                <a:sym typeface="Livvic"/>
              </a:rPr>
              <a:t>Build a Neural Network model, specifically LSTM &amp; to make future weather predictions.</a:t>
            </a:r>
          </a:p>
        </p:txBody>
      </p:sp>
      <p:sp>
        <p:nvSpPr>
          <p:cNvPr id="36" name="TextBox 36"/>
          <p:cNvSpPr txBox="1"/>
          <p:nvPr/>
        </p:nvSpPr>
        <p:spPr>
          <a:xfrm>
            <a:off x="14517082" y="6011738"/>
            <a:ext cx="2356111" cy="1773430"/>
          </a:xfrm>
          <a:prstGeom prst="rect">
            <a:avLst/>
          </a:prstGeom>
        </p:spPr>
        <p:txBody>
          <a:bodyPr lIns="0" tIns="0" rIns="0" bIns="0" rtlCol="0" anchor="t">
            <a:spAutoFit/>
          </a:bodyPr>
          <a:lstStyle/>
          <a:p>
            <a:pPr marL="0" lvl="1" indent="0" algn="ctr">
              <a:lnSpc>
                <a:spcPts val="2844"/>
              </a:lnSpc>
              <a:spcBef>
                <a:spcPct val="0"/>
              </a:spcBef>
            </a:pPr>
            <a:r>
              <a:rPr lang="en-US" sz="2032">
                <a:solidFill>
                  <a:srgbClr val="FFFFFF"/>
                </a:solidFill>
                <a:latin typeface="Livvic"/>
                <a:ea typeface="Livvic"/>
                <a:cs typeface="Livvic"/>
                <a:sym typeface="Livvic"/>
              </a:rPr>
              <a:t>Forecast of the weather, and visualized on the map of New York City.</a:t>
            </a:r>
          </a:p>
        </p:txBody>
      </p:sp>
      <p:sp>
        <p:nvSpPr>
          <p:cNvPr id="37" name="TextBox 37"/>
          <p:cNvSpPr txBox="1"/>
          <p:nvPr/>
        </p:nvSpPr>
        <p:spPr>
          <a:xfrm>
            <a:off x="5353615" y="718249"/>
            <a:ext cx="7580770" cy="1040554"/>
          </a:xfrm>
          <a:prstGeom prst="rect">
            <a:avLst/>
          </a:prstGeom>
        </p:spPr>
        <p:txBody>
          <a:bodyPr lIns="0" tIns="0" rIns="0" bIns="0" rtlCol="0" anchor="t">
            <a:spAutoFit/>
          </a:bodyPr>
          <a:lstStyle/>
          <a:p>
            <a:pPr algn="ctr">
              <a:lnSpc>
                <a:spcPts val="7672"/>
              </a:lnSpc>
            </a:pPr>
            <a:r>
              <a:rPr lang="en-US" sz="7596">
                <a:solidFill>
                  <a:srgbClr val="FFFFFF"/>
                </a:solidFill>
                <a:latin typeface="Bobby Jones"/>
                <a:ea typeface="Bobby Jones"/>
                <a:cs typeface="Bobby Jones"/>
                <a:sym typeface="Bobby Jones"/>
              </a:rPr>
              <a:t>STEPS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93362"/>
        </a:solidFill>
        <a:effectLst/>
      </p:bgPr>
    </p:bg>
    <p:spTree>
      <p:nvGrpSpPr>
        <p:cNvPr id="1" name=""/>
        <p:cNvGrpSpPr/>
        <p:nvPr/>
      </p:nvGrpSpPr>
      <p:grpSpPr>
        <a:xfrm>
          <a:off x="0" y="0"/>
          <a:ext cx="0" cy="0"/>
          <a:chOff x="0" y="0"/>
          <a:chExt cx="0" cy="0"/>
        </a:xfrm>
      </p:grpSpPr>
      <p:grpSp>
        <p:nvGrpSpPr>
          <p:cNvPr id="2" name="Group 2"/>
          <p:cNvGrpSpPr/>
          <p:nvPr/>
        </p:nvGrpSpPr>
        <p:grpSpPr>
          <a:xfrm>
            <a:off x="271999" y="271999"/>
            <a:ext cx="7908899" cy="9743002"/>
            <a:chOff x="0" y="0"/>
            <a:chExt cx="812800" cy="1001291"/>
          </a:xfrm>
        </p:grpSpPr>
        <p:sp>
          <p:nvSpPr>
            <p:cNvPr id="3" name="Freeform 3"/>
            <p:cNvSpPr/>
            <p:nvPr/>
          </p:nvSpPr>
          <p:spPr>
            <a:xfrm>
              <a:off x="0" y="0"/>
              <a:ext cx="812800" cy="1001291"/>
            </a:xfrm>
            <a:custGeom>
              <a:avLst/>
              <a:gdLst/>
              <a:ahLst/>
              <a:cxnLst/>
              <a:rect l="l" t="t" r="r" b="b"/>
              <a:pathLst>
                <a:path w="812800" h="1001291">
                  <a:moveTo>
                    <a:pt x="0" y="0"/>
                  </a:moveTo>
                  <a:lnTo>
                    <a:pt x="812800" y="0"/>
                  </a:lnTo>
                  <a:lnTo>
                    <a:pt x="812800" y="1001291"/>
                  </a:lnTo>
                  <a:lnTo>
                    <a:pt x="0" y="1001291"/>
                  </a:lnTo>
                  <a:close/>
                </a:path>
              </a:pathLst>
            </a:custGeom>
            <a:blipFill>
              <a:blip r:embed="rId2"/>
              <a:stretch>
                <a:fillRect t="-11613" b="-11613"/>
              </a:stretch>
            </a:blipFill>
          </p:spPr>
          <p:txBody>
            <a:bodyPr/>
            <a:lstStyle/>
            <a:p>
              <a:endParaRPr lang="en-US"/>
            </a:p>
          </p:txBody>
        </p:sp>
      </p:grpSp>
      <p:grpSp>
        <p:nvGrpSpPr>
          <p:cNvPr id="4" name="Group 4"/>
          <p:cNvGrpSpPr/>
          <p:nvPr/>
        </p:nvGrpSpPr>
        <p:grpSpPr>
          <a:xfrm>
            <a:off x="9256123" y="1517773"/>
            <a:ext cx="8384422" cy="6990198"/>
            <a:chOff x="0" y="0"/>
            <a:chExt cx="11179230" cy="9320264"/>
          </a:xfrm>
        </p:grpSpPr>
        <p:sp>
          <p:nvSpPr>
            <p:cNvPr id="5" name="TextBox 5"/>
            <p:cNvSpPr txBox="1"/>
            <p:nvPr/>
          </p:nvSpPr>
          <p:spPr>
            <a:xfrm>
              <a:off x="161667" y="-28575"/>
              <a:ext cx="10356836" cy="1857375"/>
            </a:xfrm>
            <a:prstGeom prst="rect">
              <a:avLst/>
            </a:prstGeom>
          </p:spPr>
          <p:txBody>
            <a:bodyPr lIns="0" tIns="0" rIns="0" bIns="0" rtlCol="0" anchor="t">
              <a:spAutoFit/>
            </a:bodyPr>
            <a:lstStyle/>
            <a:p>
              <a:pPr marL="0" lvl="0" indent="0" algn="l">
                <a:lnSpc>
                  <a:spcPts val="10800"/>
                </a:lnSpc>
              </a:pPr>
              <a:r>
                <a:rPr lang="en-US" sz="9000">
                  <a:solidFill>
                    <a:srgbClr val="FFFFFF"/>
                  </a:solidFill>
                  <a:latin typeface="Bobby Jones"/>
                  <a:ea typeface="Bobby Jones"/>
                  <a:cs typeface="Bobby Jones"/>
                  <a:sym typeface="Bobby Jones"/>
                </a:rPr>
                <a:t>DATA SOURCES</a:t>
              </a:r>
            </a:p>
          </p:txBody>
        </p:sp>
        <p:sp>
          <p:nvSpPr>
            <p:cNvPr id="6" name="TextBox 6"/>
            <p:cNvSpPr txBox="1"/>
            <p:nvPr/>
          </p:nvSpPr>
          <p:spPr>
            <a:xfrm>
              <a:off x="161667" y="2738489"/>
              <a:ext cx="10356836" cy="6581775"/>
            </a:xfrm>
            <a:prstGeom prst="rect">
              <a:avLst/>
            </a:prstGeom>
          </p:spPr>
          <p:txBody>
            <a:bodyPr lIns="0" tIns="0" rIns="0" bIns="0" rtlCol="0" anchor="t">
              <a:spAutoFit/>
            </a:bodyPr>
            <a:lstStyle/>
            <a:p>
              <a:pPr marL="647700" lvl="1" indent="-323850" algn="l">
                <a:lnSpc>
                  <a:spcPts val="3900"/>
                </a:lnSpc>
                <a:buFont typeface="Arial"/>
                <a:buChar char="•"/>
              </a:pPr>
              <a:r>
                <a:rPr lang="en-US" sz="3000">
                  <a:solidFill>
                    <a:srgbClr val="FFFFFF"/>
                  </a:solidFill>
                  <a:latin typeface="Livvic"/>
                  <a:ea typeface="Livvic"/>
                  <a:cs typeface="Livvic"/>
                  <a:sym typeface="Livvic"/>
                </a:rPr>
                <a:t>Meteostat.net</a:t>
              </a:r>
            </a:p>
            <a:p>
              <a:pPr marL="647700" lvl="1" indent="-323850" algn="l">
                <a:lnSpc>
                  <a:spcPts val="3900"/>
                </a:lnSpc>
                <a:buFont typeface="Arial"/>
                <a:buChar char="•"/>
              </a:pPr>
              <a:r>
                <a:rPr lang="en-US" sz="3000">
                  <a:solidFill>
                    <a:srgbClr val="FFFFFF"/>
                  </a:solidFill>
                  <a:latin typeface="Livvic"/>
                  <a:ea typeface="Livvic"/>
                  <a:cs typeface="Livvic"/>
                  <a:sym typeface="Livvic"/>
                </a:rPr>
                <a:t>NASA Goddard Institute for Space Studies (GISTEMP)</a:t>
              </a:r>
            </a:p>
            <a:p>
              <a:pPr marL="647700" lvl="1" indent="-323850" algn="l">
                <a:lnSpc>
                  <a:spcPts val="3900"/>
                </a:lnSpc>
                <a:buFont typeface="Arial"/>
                <a:buChar char="•"/>
              </a:pPr>
              <a:r>
                <a:rPr lang="en-US" sz="3000">
                  <a:solidFill>
                    <a:srgbClr val="FFFFFF"/>
                  </a:solidFill>
                  <a:latin typeface="Livvic"/>
                  <a:ea typeface="Livvic"/>
                  <a:cs typeface="Livvic"/>
                  <a:sym typeface="Livvic"/>
                </a:rPr>
                <a:t>NOAA Global Historical Climatology Network (GHCN)</a:t>
              </a:r>
            </a:p>
            <a:p>
              <a:pPr marL="647700" lvl="1" indent="-323850" algn="l">
                <a:lnSpc>
                  <a:spcPts val="3900"/>
                </a:lnSpc>
                <a:buFont typeface="Arial"/>
                <a:buChar char="•"/>
              </a:pPr>
              <a:r>
                <a:rPr lang="en-US" sz="3000">
                  <a:solidFill>
                    <a:srgbClr val="FFFFFF"/>
                  </a:solidFill>
                  <a:latin typeface="Livvic"/>
                  <a:ea typeface="Livvic"/>
                  <a:cs typeface="Livvic"/>
                  <a:sym typeface="Livvic"/>
                </a:rPr>
                <a:t>Copernicus Climate Change Service (C3S)</a:t>
              </a:r>
            </a:p>
            <a:p>
              <a:pPr marL="647700" lvl="1" indent="-323850" algn="l">
                <a:lnSpc>
                  <a:spcPts val="3900"/>
                </a:lnSpc>
                <a:buFont typeface="Arial"/>
                <a:buChar char="•"/>
              </a:pPr>
              <a:r>
                <a:rPr lang="en-US" sz="3000">
                  <a:solidFill>
                    <a:srgbClr val="FFFFFF"/>
                  </a:solidFill>
                  <a:latin typeface="Livvic"/>
                  <a:ea typeface="Livvic"/>
                  <a:cs typeface="Livvic"/>
                  <a:sym typeface="Livvic"/>
                </a:rPr>
                <a:t>ERA5 Reanalysis (ECMWF)</a:t>
              </a:r>
            </a:p>
            <a:p>
              <a:pPr marL="647700" lvl="1" indent="-323850" algn="l">
                <a:lnSpc>
                  <a:spcPts val="3900"/>
                </a:lnSpc>
                <a:buFont typeface="Arial"/>
                <a:buChar char="•"/>
              </a:pPr>
              <a:r>
                <a:rPr lang="en-US" sz="3000">
                  <a:solidFill>
                    <a:srgbClr val="FFFFFF"/>
                  </a:solidFill>
                  <a:latin typeface="Livvic"/>
                  <a:ea typeface="Livvic"/>
                  <a:cs typeface="Livvic"/>
                  <a:sym typeface="Livvic"/>
                </a:rPr>
                <a:t>Carbon Dioxide Information Analysis Center (CDIAC)</a:t>
              </a:r>
            </a:p>
            <a:p>
              <a:pPr marL="647700" lvl="1" indent="-323850" algn="l">
                <a:lnSpc>
                  <a:spcPts val="3900"/>
                </a:lnSpc>
                <a:buFont typeface="Arial"/>
                <a:buChar char="•"/>
              </a:pPr>
              <a:r>
                <a:rPr lang="en-US" sz="3000">
                  <a:solidFill>
                    <a:srgbClr val="FFFFFF"/>
                  </a:solidFill>
                  <a:latin typeface="Livvic"/>
                  <a:ea typeface="Livvic"/>
                  <a:cs typeface="Livvic"/>
                  <a:sym typeface="Livvic"/>
                </a:rPr>
                <a:t>Sea Level Data (NOAA &amp; NASA)</a:t>
              </a:r>
            </a:p>
          </p:txBody>
        </p:sp>
        <p:sp>
          <p:nvSpPr>
            <p:cNvPr id="7" name="AutoShape 7"/>
            <p:cNvSpPr/>
            <p:nvPr/>
          </p:nvSpPr>
          <p:spPr>
            <a:xfrm>
              <a:off x="0" y="2249853"/>
              <a:ext cx="11179230" cy="0"/>
            </a:xfrm>
            <a:prstGeom prst="line">
              <a:avLst/>
            </a:prstGeom>
            <a:ln w="139700" cap="flat">
              <a:solidFill>
                <a:srgbClr val="FBFCFD"/>
              </a:solidFill>
              <a:prstDash val="solid"/>
              <a:headEnd type="none" w="sm" len="sm"/>
              <a:tailEnd type="none" w="sm" len="sm"/>
            </a:ln>
          </p:spPr>
          <p:txBody>
            <a:bodyPr/>
            <a:lstStyle/>
            <a:p>
              <a:endParaRPr lang="en-US"/>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71999" y="271999"/>
            <a:ext cx="7908899" cy="9743002"/>
            <a:chOff x="0" y="0"/>
            <a:chExt cx="812800" cy="1001291"/>
          </a:xfrm>
        </p:grpSpPr>
        <p:sp>
          <p:nvSpPr>
            <p:cNvPr id="3" name="Freeform 3"/>
            <p:cNvSpPr/>
            <p:nvPr/>
          </p:nvSpPr>
          <p:spPr>
            <a:xfrm>
              <a:off x="0" y="0"/>
              <a:ext cx="812800" cy="1001291"/>
            </a:xfrm>
            <a:custGeom>
              <a:avLst/>
              <a:gdLst/>
              <a:ahLst/>
              <a:cxnLst/>
              <a:rect l="l" t="t" r="r" b="b"/>
              <a:pathLst>
                <a:path w="812800" h="1001291">
                  <a:moveTo>
                    <a:pt x="0" y="0"/>
                  </a:moveTo>
                  <a:lnTo>
                    <a:pt x="812800" y="0"/>
                  </a:lnTo>
                  <a:lnTo>
                    <a:pt x="812800" y="1001291"/>
                  </a:lnTo>
                  <a:lnTo>
                    <a:pt x="0" y="1001291"/>
                  </a:lnTo>
                  <a:close/>
                </a:path>
              </a:pathLst>
            </a:custGeom>
            <a:blipFill>
              <a:blip r:embed="rId2"/>
              <a:stretch>
                <a:fillRect l="-51183" r="-51183"/>
              </a:stretch>
            </a:blipFill>
          </p:spPr>
          <p:txBody>
            <a:bodyPr/>
            <a:lstStyle/>
            <a:p>
              <a:endParaRPr lang="en-US"/>
            </a:p>
          </p:txBody>
        </p:sp>
      </p:grpSp>
      <p:grpSp>
        <p:nvGrpSpPr>
          <p:cNvPr id="4" name="Group 4"/>
          <p:cNvGrpSpPr/>
          <p:nvPr/>
        </p:nvGrpSpPr>
        <p:grpSpPr>
          <a:xfrm>
            <a:off x="9256123" y="584323"/>
            <a:ext cx="8384422" cy="8857098"/>
            <a:chOff x="0" y="0"/>
            <a:chExt cx="11179230" cy="11809464"/>
          </a:xfrm>
        </p:grpSpPr>
        <p:sp>
          <p:nvSpPr>
            <p:cNvPr id="5" name="TextBox 5"/>
            <p:cNvSpPr txBox="1"/>
            <p:nvPr/>
          </p:nvSpPr>
          <p:spPr>
            <a:xfrm>
              <a:off x="161667" y="-28575"/>
              <a:ext cx="10356836" cy="3686175"/>
            </a:xfrm>
            <a:prstGeom prst="rect">
              <a:avLst/>
            </a:prstGeom>
          </p:spPr>
          <p:txBody>
            <a:bodyPr lIns="0" tIns="0" rIns="0" bIns="0" rtlCol="0" anchor="t">
              <a:spAutoFit/>
            </a:bodyPr>
            <a:lstStyle/>
            <a:p>
              <a:pPr marL="0" lvl="0" indent="0" algn="l">
                <a:lnSpc>
                  <a:spcPts val="10800"/>
                </a:lnSpc>
              </a:pPr>
              <a:r>
                <a:rPr lang="en-US" sz="9000">
                  <a:solidFill>
                    <a:srgbClr val="093362"/>
                  </a:solidFill>
                  <a:latin typeface="Bobby Jones"/>
                  <a:ea typeface="Bobby Jones"/>
                  <a:cs typeface="Bobby Jones"/>
                  <a:sym typeface="Bobby Jones"/>
                </a:rPr>
                <a:t>EXPLORATORY DATA ANALYSIS</a:t>
              </a:r>
            </a:p>
          </p:txBody>
        </p:sp>
        <p:sp>
          <p:nvSpPr>
            <p:cNvPr id="6" name="TextBox 6"/>
            <p:cNvSpPr txBox="1"/>
            <p:nvPr/>
          </p:nvSpPr>
          <p:spPr>
            <a:xfrm>
              <a:off x="161667" y="4567289"/>
              <a:ext cx="10356836" cy="7242175"/>
            </a:xfrm>
            <a:prstGeom prst="rect">
              <a:avLst/>
            </a:prstGeom>
          </p:spPr>
          <p:txBody>
            <a:bodyPr lIns="0" tIns="0" rIns="0" bIns="0" rtlCol="0" anchor="t">
              <a:spAutoFit/>
            </a:bodyPr>
            <a:lstStyle/>
            <a:p>
              <a:pPr marL="0" lvl="0" indent="0" algn="just">
                <a:lnSpc>
                  <a:spcPts val="3900"/>
                </a:lnSpc>
              </a:pPr>
              <a:r>
                <a:rPr lang="en-US" sz="3000">
                  <a:solidFill>
                    <a:srgbClr val="093362"/>
                  </a:solidFill>
                  <a:latin typeface="Livvic"/>
                  <a:ea typeface="Livvic"/>
                  <a:cs typeface="Livvic"/>
                  <a:sym typeface="Livvic"/>
                </a:rPr>
                <a:t>An Exploratory Data Analysis (EDA) on weather data would involve examining key variables like temperature, humidity, precipitation, wind speed, and pressure over time to identify patterns, trends, seasonal variations, outliers, and relationships between different weather elements, typically using visualizations like line plots, histograms, box plots, scatter plots, and heatmaps to gain insights into the climate of a specific location.</a:t>
              </a:r>
            </a:p>
          </p:txBody>
        </p:sp>
        <p:sp>
          <p:nvSpPr>
            <p:cNvPr id="7" name="AutoShape 7"/>
            <p:cNvSpPr/>
            <p:nvPr/>
          </p:nvSpPr>
          <p:spPr>
            <a:xfrm>
              <a:off x="0" y="4078653"/>
              <a:ext cx="11179230" cy="0"/>
            </a:xfrm>
            <a:prstGeom prst="line">
              <a:avLst/>
            </a:prstGeom>
            <a:ln w="139700" cap="flat">
              <a:solidFill>
                <a:srgbClr val="000000"/>
              </a:solidFill>
              <a:prstDash val="solid"/>
              <a:headEnd type="none" w="sm" len="sm"/>
              <a:tailEnd type="none" w="sm" len="sm"/>
            </a:ln>
          </p:spPr>
          <p:txBody>
            <a:bodyPr/>
            <a:lstStyle/>
            <a:p>
              <a:endParaRPr lang="en-US"/>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93362"/>
        </a:solidFill>
        <a:effectLst/>
      </p:bgPr>
    </p:bg>
    <p:spTree>
      <p:nvGrpSpPr>
        <p:cNvPr id="1" name=""/>
        <p:cNvGrpSpPr/>
        <p:nvPr/>
      </p:nvGrpSpPr>
      <p:grpSpPr>
        <a:xfrm>
          <a:off x="0" y="0"/>
          <a:ext cx="0" cy="0"/>
          <a:chOff x="0" y="0"/>
          <a:chExt cx="0" cy="0"/>
        </a:xfrm>
      </p:grpSpPr>
      <p:sp>
        <p:nvSpPr>
          <p:cNvPr id="2" name="TextBox 2"/>
          <p:cNvSpPr txBox="1"/>
          <p:nvPr/>
        </p:nvSpPr>
        <p:spPr>
          <a:xfrm>
            <a:off x="1028700" y="1910488"/>
            <a:ext cx="7580770" cy="8211183"/>
          </a:xfrm>
          <a:prstGeom prst="rect">
            <a:avLst/>
          </a:prstGeom>
        </p:spPr>
        <p:txBody>
          <a:bodyPr lIns="0" tIns="0" rIns="0" bIns="0" rtlCol="0" anchor="t">
            <a:spAutoFit/>
          </a:bodyPr>
          <a:lstStyle/>
          <a:p>
            <a:pPr algn="just">
              <a:lnSpc>
                <a:spcPts val="3640"/>
              </a:lnSpc>
            </a:pPr>
            <a:r>
              <a:rPr lang="en-US" sz="2600">
                <a:solidFill>
                  <a:srgbClr val="FFFFFF"/>
                </a:solidFill>
                <a:latin typeface="Livvic"/>
                <a:ea typeface="Livvic"/>
                <a:cs typeface="Livvic"/>
                <a:sym typeface="Livvic"/>
              </a:rPr>
              <a:t>Neural networks (NNs), including SwinVRNN, SwinRDM, FuXi, GraphCast, and LSTM, are used for weather prediction in various ways.</a:t>
            </a:r>
          </a:p>
          <a:p>
            <a:pPr algn="just">
              <a:lnSpc>
                <a:spcPts val="3640"/>
              </a:lnSpc>
            </a:pPr>
            <a:endParaRPr lang="en-US" sz="2600">
              <a:solidFill>
                <a:srgbClr val="FFFFFF"/>
              </a:solidFill>
              <a:latin typeface="Livvic"/>
              <a:ea typeface="Livvic"/>
              <a:cs typeface="Livvic"/>
              <a:sym typeface="Livvic"/>
            </a:endParaRPr>
          </a:p>
          <a:p>
            <a:pPr algn="just">
              <a:lnSpc>
                <a:spcPts val="3640"/>
              </a:lnSpc>
            </a:pPr>
            <a:r>
              <a:rPr lang="en-US" sz="2600">
                <a:solidFill>
                  <a:srgbClr val="FFFFFF"/>
                </a:solidFill>
                <a:latin typeface="Livvic"/>
                <a:ea typeface="Livvic"/>
                <a:cs typeface="Livvic"/>
                <a:sym typeface="Livvic"/>
              </a:rPr>
              <a:t>LSTM: LSTMs (Long Short-Term Memory) are commonly used for weather prediction because they excel at capturing temporal dependencies in sequential data, meaning they can effectively learn patterns and trends from historical weather data over time, allowing for more accurate predictions of future weather conditions.</a:t>
            </a:r>
          </a:p>
          <a:p>
            <a:pPr algn="just">
              <a:lnSpc>
                <a:spcPts val="3640"/>
              </a:lnSpc>
            </a:pPr>
            <a:endParaRPr lang="en-US" sz="2600">
              <a:solidFill>
                <a:srgbClr val="FFFFFF"/>
              </a:solidFill>
              <a:latin typeface="Livvic"/>
              <a:ea typeface="Livvic"/>
              <a:cs typeface="Livvic"/>
              <a:sym typeface="Livvic"/>
            </a:endParaRPr>
          </a:p>
          <a:p>
            <a:pPr algn="just">
              <a:lnSpc>
                <a:spcPts val="3640"/>
              </a:lnSpc>
            </a:pPr>
            <a:r>
              <a:rPr lang="en-US" sz="2600">
                <a:solidFill>
                  <a:srgbClr val="FFFFFF"/>
                </a:solidFill>
                <a:latin typeface="Livvic"/>
                <a:ea typeface="Livvic"/>
                <a:cs typeface="Livvic"/>
                <a:sym typeface="Livvic"/>
              </a:rPr>
              <a:t>SwinVRNN: A Swin Transformer-based Variational Recurrent Neural Network that combines deterministic predictions with stochastic perturbations to improve medium-range weather forecasting.</a:t>
            </a:r>
          </a:p>
          <a:p>
            <a:pPr marL="0" lvl="1" indent="0" algn="just">
              <a:lnSpc>
                <a:spcPts val="3640"/>
              </a:lnSpc>
              <a:spcBef>
                <a:spcPct val="0"/>
              </a:spcBef>
            </a:pPr>
            <a:endParaRPr lang="en-US" sz="2600">
              <a:solidFill>
                <a:srgbClr val="FFFFFF"/>
              </a:solidFill>
              <a:latin typeface="Livvic"/>
              <a:ea typeface="Livvic"/>
              <a:cs typeface="Livvic"/>
              <a:sym typeface="Livvic"/>
            </a:endParaRPr>
          </a:p>
        </p:txBody>
      </p:sp>
      <p:sp>
        <p:nvSpPr>
          <p:cNvPr id="3" name="TextBox 3"/>
          <p:cNvSpPr txBox="1"/>
          <p:nvPr/>
        </p:nvSpPr>
        <p:spPr>
          <a:xfrm>
            <a:off x="1028700" y="745785"/>
            <a:ext cx="16230600" cy="651555"/>
          </a:xfrm>
          <a:prstGeom prst="rect">
            <a:avLst/>
          </a:prstGeom>
        </p:spPr>
        <p:txBody>
          <a:bodyPr lIns="0" tIns="0" rIns="0" bIns="0" rtlCol="0" anchor="t">
            <a:spAutoFit/>
          </a:bodyPr>
          <a:lstStyle/>
          <a:p>
            <a:pPr algn="ctr">
              <a:lnSpc>
                <a:spcPts val="4945"/>
              </a:lnSpc>
            </a:pPr>
            <a:r>
              <a:rPr lang="en-US" sz="4896">
                <a:solidFill>
                  <a:srgbClr val="FFFFFF"/>
                </a:solidFill>
                <a:latin typeface="Bobby Jones"/>
                <a:ea typeface="Bobby Jones"/>
                <a:cs typeface="Bobby Jones"/>
                <a:sym typeface="Bobby Jones"/>
              </a:rPr>
              <a:t>MODEL BUILDING &amp; PREDICTION</a:t>
            </a:r>
          </a:p>
        </p:txBody>
      </p:sp>
      <p:sp>
        <p:nvSpPr>
          <p:cNvPr id="4" name="Freeform 4"/>
          <p:cNvSpPr/>
          <p:nvPr/>
        </p:nvSpPr>
        <p:spPr>
          <a:xfrm>
            <a:off x="8959771" y="2169046"/>
            <a:ext cx="8737878" cy="7328895"/>
          </a:xfrm>
          <a:custGeom>
            <a:avLst/>
            <a:gdLst/>
            <a:ahLst/>
            <a:cxnLst/>
            <a:rect l="l" t="t" r="r" b="b"/>
            <a:pathLst>
              <a:path w="8737878" h="7328895">
                <a:moveTo>
                  <a:pt x="0" y="0"/>
                </a:moveTo>
                <a:lnTo>
                  <a:pt x="8737878" y="0"/>
                </a:lnTo>
                <a:lnTo>
                  <a:pt x="8737878" y="7328895"/>
                </a:lnTo>
                <a:lnTo>
                  <a:pt x="0" y="7328895"/>
                </a:lnTo>
                <a:lnTo>
                  <a:pt x="0" y="0"/>
                </a:lnTo>
                <a:close/>
              </a:path>
            </a:pathLst>
          </a:custGeom>
          <a:blipFill>
            <a:blip r:embed="rId2"/>
            <a:stretch>
              <a:fillRect/>
            </a:stretch>
          </a:blipFill>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985</Words>
  <Application>Microsoft Office PowerPoint</Application>
  <PresentationFormat>Custom</PresentationFormat>
  <Paragraphs>86</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Bobby Jones</vt:lpstr>
      <vt:lpstr>Calibri</vt:lpstr>
      <vt:lpstr>Livvic</vt:lpstr>
      <vt:lpstr>Arial</vt:lpstr>
      <vt:lpstr>Livvic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Weather Patterns and Climate Presentation in Blue White Illustrative Style</dc:title>
  <cp:lastModifiedBy>Choudhary, Milind Kumar</cp:lastModifiedBy>
  <cp:revision>7</cp:revision>
  <dcterms:created xsi:type="dcterms:W3CDTF">2006-08-16T00:00:00Z</dcterms:created>
  <dcterms:modified xsi:type="dcterms:W3CDTF">2024-12-12T00:16:08Z</dcterms:modified>
  <dc:identifier>DAGY3XhSpT4</dc:identifier>
</cp:coreProperties>
</file>